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</p:sldMasterIdLst>
  <p:notesMasterIdLst>
    <p:notesMasterId r:id="rId13"/>
  </p:notesMasterIdLst>
  <p:sldIdLst>
    <p:sldId id="257" r:id="rId3"/>
    <p:sldId id="256" r:id="rId4"/>
    <p:sldId id="270" r:id="rId5"/>
    <p:sldId id="271" r:id="rId6"/>
    <p:sldId id="264" r:id="rId7"/>
    <p:sldId id="265" r:id="rId8"/>
    <p:sldId id="266" r:id="rId9"/>
    <p:sldId id="268" r:id="rId10"/>
    <p:sldId id="272" r:id="rId11"/>
    <p:sldId id="258" r:id="rId12"/>
  </p:sldIdLst>
  <p:sldSz cx="9144000" cy="6858000" type="screen4x3"/>
  <p:notesSz cx="6834188" cy="99790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284D64-C1C1-42BD-8718-F9AA861ECC44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945EDFFE-061E-4657-ACC5-AC089EFED63C}">
      <dgm:prSet phldrT="[Текст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жұбайы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(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зайыбы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)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тұратын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,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жұмыс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істейтін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немесе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қызметін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өтеп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жатқан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елді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мекенде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бос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жұмыс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орны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болмаған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жағдайда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адамдар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;</a:t>
          </a:r>
          <a:endParaRPr lang="ru-RU" sz="1800" b="1" dirty="0">
            <a:solidFill>
              <a:srgbClr val="002060"/>
            </a:solidFill>
            <a:effectLst/>
          </a:endParaRPr>
        </a:p>
      </dgm:t>
    </dgm:pt>
    <dgm:pt modelId="{A6823DCD-F057-4F8F-9321-22A399276242}" type="parTrans" cxnId="{ABE8EC11-AB3B-4AFA-8D52-A6BC80EEE4F4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DAD1EE9-9A58-489E-B56C-28BCEB892305}" type="sibTrans" cxnId="{ABE8EC11-AB3B-4AFA-8D52-A6BC80EEE4F4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F3689CC-AAB0-4E64-BB85-446B0579A944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І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және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II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топтағы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мүгедектер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;</a:t>
          </a:r>
          <a:endParaRPr lang="ru-RU" sz="1800" b="1" dirty="0">
            <a:solidFill>
              <a:srgbClr val="002060"/>
            </a:solidFill>
            <a:effectLst/>
          </a:endParaRPr>
        </a:p>
      </dgm:t>
    </dgm:pt>
    <dgm:pt modelId="{1F9622F5-A2A8-416E-B3DC-FBEC4CC2F60D}" type="parTrans" cxnId="{D20CE5DF-D534-4C64-AC05-3015BA22C5C0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1431208-F4A5-43A8-B599-CC7DFCC5D428}" type="sibTrans" cxnId="{D20CE5DF-D534-4C64-AC05-3015BA22C5C0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50A1505-26E1-461D-A4E5-5ED653BA1584}">
      <dgm:prSet phldrT="[Текст]" custT="1"/>
      <dgm:spPr/>
      <dgm:t>
        <a:bodyPr/>
        <a:lstStyle/>
        <a:p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одан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әрі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оқуға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магистратураға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,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резидентураға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,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докторантураға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түскен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адамдар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;</a:t>
          </a:r>
          <a:endParaRPr lang="ru-RU" sz="1800" b="1" dirty="0">
            <a:solidFill>
              <a:srgbClr val="002060"/>
            </a:solidFill>
            <a:effectLst/>
          </a:endParaRPr>
        </a:p>
      </dgm:t>
    </dgm:pt>
    <dgm:pt modelId="{9D0D3FBD-0F02-40C4-9783-4527BAA4F442}" type="parTrans" cxnId="{3792A069-ECC7-4457-8989-9B15959D990F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D350106-99BC-4A31-9379-A175FC4A0C1E}" type="sibTrans" cxnId="{3792A069-ECC7-4457-8989-9B15959D990F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8A6E7B5-6A73-49D1-8005-2FD91D7582D2}">
      <dgm:prSet phldrT="[Текст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жүкті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әйелдер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,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үш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жасқа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дейінгі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баласы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(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балалары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) бар,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сондай-ақ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оны (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оларды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)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жалғыз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тәрбиелеп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отырған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адамдар</a:t>
          </a:r>
          <a:r>
            <a:rPr lang="ru-RU" sz="1800" b="1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.</a:t>
          </a:r>
          <a:endParaRPr lang="ru-RU" sz="1800" b="1" dirty="0">
            <a:solidFill>
              <a:srgbClr val="002060"/>
            </a:solidFill>
            <a:effectLst/>
          </a:endParaRPr>
        </a:p>
      </dgm:t>
    </dgm:pt>
    <dgm:pt modelId="{46F5073D-AD40-4E3D-BCF8-2F59177ECEF7}" type="parTrans" cxnId="{72B643DE-C83D-434D-BE3A-640B16E25731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A967309-0540-4414-8C7B-EC3290CF6C06}" type="sibTrans" cxnId="{72B643DE-C83D-434D-BE3A-640B16E25731}">
      <dgm:prSet/>
      <dgm:spPr/>
      <dgm:t>
        <a:bodyPr/>
        <a:lstStyle/>
        <a:p>
          <a:endParaRPr lang="ru-RU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BAD7F8E-009E-4091-AC4C-69DC21A81C0A}" type="pres">
      <dgm:prSet presAssocID="{AA284D64-C1C1-42BD-8718-F9AA861ECC4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03809631-D969-431D-B598-7397D0B4B182}" type="pres">
      <dgm:prSet presAssocID="{AA284D64-C1C1-42BD-8718-F9AA861ECC44}" presName="Name1" presStyleCnt="0"/>
      <dgm:spPr/>
    </dgm:pt>
    <dgm:pt modelId="{D346C6A6-8246-47AB-BA42-FE20C1CD2B86}" type="pres">
      <dgm:prSet presAssocID="{AA284D64-C1C1-42BD-8718-F9AA861ECC44}" presName="cycle" presStyleCnt="0"/>
      <dgm:spPr/>
    </dgm:pt>
    <dgm:pt modelId="{7BC4006F-FF8F-4445-947E-BB6112056A9C}" type="pres">
      <dgm:prSet presAssocID="{AA284D64-C1C1-42BD-8718-F9AA861ECC44}" presName="srcNode" presStyleLbl="node1" presStyleIdx="0" presStyleCnt="4"/>
      <dgm:spPr/>
    </dgm:pt>
    <dgm:pt modelId="{6364B66F-8E75-461C-B531-7C2A0941B296}" type="pres">
      <dgm:prSet presAssocID="{AA284D64-C1C1-42BD-8718-F9AA861ECC44}" presName="conn" presStyleLbl="parChTrans1D2" presStyleIdx="0" presStyleCnt="1"/>
      <dgm:spPr/>
      <dgm:t>
        <a:bodyPr/>
        <a:lstStyle/>
        <a:p>
          <a:endParaRPr lang="ru-RU"/>
        </a:p>
      </dgm:t>
    </dgm:pt>
    <dgm:pt modelId="{A0769B9E-C708-440C-8BD3-3A2BE4D55BE7}" type="pres">
      <dgm:prSet presAssocID="{AA284D64-C1C1-42BD-8718-F9AA861ECC44}" presName="extraNode" presStyleLbl="node1" presStyleIdx="0" presStyleCnt="4"/>
      <dgm:spPr/>
    </dgm:pt>
    <dgm:pt modelId="{EB3A2C75-E9C0-4540-8623-B009F9313ECD}" type="pres">
      <dgm:prSet presAssocID="{AA284D64-C1C1-42BD-8718-F9AA861ECC44}" presName="dstNode" presStyleLbl="node1" presStyleIdx="0" presStyleCnt="4"/>
      <dgm:spPr/>
    </dgm:pt>
    <dgm:pt modelId="{DD2CE743-1BD9-4C69-9C86-EA4B2355F136}" type="pres">
      <dgm:prSet presAssocID="{945EDFFE-061E-4657-ACC5-AC089EFED63C}" presName="text_1" presStyleLbl="node1" presStyleIdx="0" presStyleCnt="4" custScaleY="1280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56855-E007-4701-B04D-49BEE0FA0790}" type="pres">
      <dgm:prSet presAssocID="{945EDFFE-061E-4657-ACC5-AC089EFED63C}" presName="accent_1" presStyleCnt="0"/>
      <dgm:spPr/>
    </dgm:pt>
    <dgm:pt modelId="{7A5E0F80-9AE2-41F2-818C-8BF6FEA37ACF}" type="pres">
      <dgm:prSet presAssocID="{945EDFFE-061E-4657-ACC5-AC089EFED63C}" presName="accentRepeatNode" presStyleLbl="solidFgAcc1" presStyleIdx="0" presStyleCnt="4"/>
      <dgm:spPr/>
    </dgm:pt>
    <dgm:pt modelId="{37E50764-CFFB-4C2C-BA05-224EEDA5DC97}" type="pres">
      <dgm:prSet presAssocID="{8F3689CC-AAB0-4E64-BB85-446B0579A944}" presName="text_2" presStyleLbl="node1" presStyleIdx="1" presStyleCnt="4" custScaleY="1280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5DF8A2-F7F3-41D3-B5AF-5C1729068A62}" type="pres">
      <dgm:prSet presAssocID="{8F3689CC-AAB0-4E64-BB85-446B0579A944}" presName="accent_2" presStyleCnt="0"/>
      <dgm:spPr/>
    </dgm:pt>
    <dgm:pt modelId="{F7DFE686-F4C1-48F9-8A3E-06CBA55A00D8}" type="pres">
      <dgm:prSet presAssocID="{8F3689CC-AAB0-4E64-BB85-446B0579A944}" presName="accentRepeatNode" presStyleLbl="solidFgAcc1" presStyleIdx="1" presStyleCnt="4"/>
      <dgm:spPr/>
    </dgm:pt>
    <dgm:pt modelId="{26D108B0-729F-4E65-91C6-5DBCD3DE9680}" type="pres">
      <dgm:prSet presAssocID="{350A1505-26E1-461D-A4E5-5ED653BA1584}" presName="text_3" presStyleLbl="node1" presStyleIdx="2" presStyleCnt="4" custScaleY="1280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BC63F5-E71E-44FF-B7F4-76B9B1AA031D}" type="pres">
      <dgm:prSet presAssocID="{350A1505-26E1-461D-A4E5-5ED653BA1584}" presName="accent_3" presStyleCnt="0"/>
      <dgm:spPr/>
    </dgm:pt>
    <dgm:pt modelId="{E8D14D36-A03C-4628-BE87-2BFEF558BCD3}" type="pres">
      <dgm:prSet presAssocID="{350A1505-26E1-461D-A4E5-5ED653BA1584}" presName="accentRepeatNode" presStyleLbl="solidFgAcc1" presStyleIdx="2" presStyleCnt="4"/>
      <dgm:spPr/>
    </dgm:pt>
    <dgm:pt modelId="{F5A26BC3-B9EB-4DD6-92EE-1054A556A457}" type="pres">
      <dgm:prSet presAssocID="{58A6E7B5-6A73-49D1-8005-2FD91D7582D2}" presName="text_4" presStyleLbl="node1" presStyleIdx="3" presStyleCnt="4" custScaleY="1280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8DAE94-F5FE-4018-9FE2-BF411A03EE1D}" type="pres">
      <dgm:prSet presAssocID="{58A6E7B5-6A73-49D1-8005-2FD91D7582D2}" presName="accent_4" presStyleCnt="0"/>
      <dgm:spPr/>
    </dgm:pt>
    <dgm:pt modelId="{DBE91ECD-BE3B-4AE0-9F84-B98ED75A79CD}" type="pres">
      <dgm:prSet presAssocID="{58A6E7B5-6A73-49D1-8005-2FD91D7582D2}" presName="accentRepeatNode" presStyleLbl="solidFgAcc1" presStyleIdx="3" presStyleCnt="4"/>
      <dgm:spPr/>
    </dgm:pt>
  </dgm:ptLst>
  <dgm:cxnLst>
    <dgm:cxn modelId="{BB920774-B365-4440-983A-4B4B4BA158A9}" type="presOf" srcId="{AA284D64-C1C1-42BD-8718-F9AA861ECC44}" destId="{6BAD7F8E-009E-4091-AC4C-69DC21A81C0A}" srcOrd="0" destOrd="0" presId="urn:microsoft.com/office/officeart/2008/layout/VerticalCurvedList"/>
    <dgm:cxn modelId="{D20CE5DF-D534-4C64-AC05-3015BA22C5C0}" srcId="{AA284D64-C1C1-42BD-8718-F9AA861ECC44}" destId="{8F3689CC-AAB0-4E64-BB85-446B0579A944}" srcOrd="1" destOrd="0" parTransId="{1F9622F5-A2A8-416E-B3DC-FBEC4CC2F60D}" sibTransId="{B1431208-F4A5-43A8-B599-CC7DFCC5D428}"/>
    <dgm:cxn modelId="{ADDE1B6E-57B9-4642-A012-EE0FF3BAC81F}" type="presOf" srcId="{945EDFFE-061E-4657-ACC5-AC089EFED63C}" destId="{DD2CE743-1BD9-4C69-9C86-EA4B2355F136}" srcOrd="0" destOrd="0" presId="urn:microsoft.com/office/officeart/2008/layout/VerticalCurvedList"/>
    <dgm:cxn modelId="{05D94928-EB9A-4346-947D-01B082E623B8}" type="presOf" srcId="{8F3689CC-AAB0-4E64-BB85-446B0579A944}" destId="{37E50764-CFFB-4C2C-BA05-224EEDA5DC97}" srcOrd="0" destOrd="0" presId="urn:microsoft.com/office/officeart/2008/layout/VerticalCurvedList"/>
    <dgm:cxn modelId="{3792A069-ECC7-4457-8989-9B15959D990F}" srcId="{AA284D64-C1C1-42BD-8718-F9AA861ECC44}" destId="{350A1505-26E1-461D-A4E5-5ED653BA1584}" srcOrd="2" destOrd="0" parTransId="{9D0D3FBD-0F02-40C4-9783-4527BAA4F442}" sibTransId="{AD350106-99BC-4A31-9379-A175FC4A0C1E}"/>
    <dgm:cxn modelId="{27077D4C-E470-4396-AFD7-FCFAA3C3AC0E}" type="presOf" srcId="{58A6E7B5-6A73-49D1-8005-2FD91D7582D2}" destId="{F5A26BC3-B9EB-4DD6-92EE-1054A556A457}" srcOrd="0" destOrd="0" presId="urn:microsoft.com/office/officeart/2008/layout/VerticalCurvedList"/>
    <dgm:cxn modelId="{ABE8EC11-AB3B-4AFA-8D52-A6BC80EEE4F4}" srcId="{AA284D64-C1C1-42BD-8718-F9AA861ECC44}" destId="{945EDFFE-061E-4657-ACC5-AC089EFED63C}" srcOrd="0" destOrd="0" parTransId="{A6823DCD-F057-4F8F-9321-22A399276242}" sibTransId="{4DAD1EE9-9A58-489E-B56C-28BCEB892305}"/>
    <dgm:cxn modelId="{D10109BE-E9CC-4F75-9A92-9AC6081DE67C}" type="presOf" srcId="{350A1505-26E1-461D-A4E5-5ED653BA1584}" destId="{26D108B0-729F-4E65-91C6-5DBCD3DE9680}" srcOrd="0" destOrd="0" presId="urn:microsoft.com/office/officeart/2008/layout/VerticalCurvedList"/>
    <dgm:cxn modelId="{F94E4902-F2C1-4F39-8FF2-130E82285B85}" type="presOf" srcId="{4DAD1EE9-9A58-489E-B56C-28BCEB892305}" destId="{6364B66F-8E75-461C-B531-7C2A0941B296}" srcOrd="0" destOrd="0" presId="urn:microsoft.com/office/officeart/2008/layout/VerticalCurvedList"/>
    <dgm:cxn modelId="{72B643DE-C83D-434D-BE3A-640B16E25731}" srcId="{AA284D64-C1C1-42BD-8718-F9AA861ECC44}" destId="{58A6E7B5-6A73-49D1-8005-2FD91D7582D2}" srcOrd="3" destOrd="0" parTransId="{46F5073D-AD40-4E3D-BCF8-2F59177ECEF7}" sibTransId="{4A967309-0540-4414-8C7B-EC3290CF6C06}"/>
    <dgm:cxn modelId="{9BA0D79B-BA4C-4428-936B-E6F92ABE37BD}" type="presParOf" srcId="{6BAD7F8E-009E-4091-AC4C-69DC21A81C0A}" destId="{03809631-D969-431D-B598-7397D0B4B182}" srcOrd="0" destOrd="0" presId="urn:microsoft.com/office/officeart/2008/layout/VerticalCurvedList"/>
    <dgm:cxn modelId="{5F598DE5-CB4A-4114-919D-2238D6503664}" type="presParOf" srcId="{03809631-D969-431D-B598-7397D0B4B182}" destId="{D346C6A6-8246-47AB-BA42-FE20C1CD2B86}" srcOrd="0" destOrd="0" presId="urn:microsoft.com/office/officeart/2008/layout/VerticalCurvedList"/>
    <dgm:cxn modelId="{21CE3183-0E8E-4651-9247-A6DF92DBE5BD}" type="presParOf" srcId="{D346C6A6-8246-47AB-BA42-FE20C1CD2B86}" destId="{7BC4006F-FF8F-4445-947E-BB6112056A9C}" srcOrd="0" destOrd="0" presId="urn:microsoft.com/office/officeart/2008/layout/VerticalCurvedList"/>
    <dgm:cxn modelId="{FB728851-742A-4048-B0F2-F7996DC96CF0}" type="presParOf" srcId="{D346C6A6-8246-47AB-BA42-FE20C1CD2B86}" destId="{6364B66F-8E75-461C-B531-7C2A0941B296}" srcOrd="1" destOrd="0" presId="urn:microsoft.com/office/officeart/2008/layout/VerticalCurvedList"/>
    <dgm:cxn modelId="{A088A044-F573-4B37-B3FD-A2DFD8CF62C4}" type="presParOf" srcId="{D346C6A6-8246-47AB-BA42-FE20C1CD2B86}" destId="{A0769B9E-C708-440C-8BD3-3A2BE4D55BE7}" srcOrd="2" destOrd="0" presId="urn:microsoft.com/office/officeart/2008/layout/VerticalCurvedList"/>
    <dgm:cxn modelId="{CDDC8C52-AF89-4C59-B2F0-E8A6AFA26F00}" type="presParOf" srcId="{D346C6A6-8246-47AB-BA42-FE20C1CD2B86}" destId="{EB3A2C75-E9C0-4540-8623-B009F9313ECD}" srcOrd="3" destOrd="0" presId="urn:microsoft.com/office/officeart/2008/layout/VerticalCurvedList"/>
    <dgm:cxn modelId="{8A454969-BBC2-44A2-B830-5741684F0FF8}" type="presParOf" srcId="{03809631-D969-431D-B598-7397D0B4B182}" destId="{DD2CE743-1BD9-4C69-9C86-EA4B2355F136}" srcOrd="1" destOrd="0" presId="urn:microsoft.com/office/officeart/2008/layout/VerticalCurvedList"/>
    <dgm:cxn modelId="{36E27FFF-8AF2-45CE-BE3B-A9723BFAA232}" type="presParOf" srcId="{03809631-D969-431D-B598-7397D0B4B182}" destId="{82956855-E007-4701-B04D-49BEE0FA0790}" srcOrd="2" destOrd="0" presId="urn:microsoft.com/office/officeart/2008/layout/VerticalCurvedList"/>
    <dgm:cxn modelId="{92FE22A0-4D33-44EF-BEC1-E24DF9C008F5}" type="presParOf" srcId="{82956855-E007-4701-B04D-49BEE0FA0790}" destId="{7A5E0F80-9AE2-41F2-818C-8BF6FEA37ACF}" srcOrd="0" destOrd="0" presId="urn:microsoft.com/office/officeart/2008/layout/VerticalCurvedList"/>
    <dgm:cxn modelId="{6B27F464-87C2-429C-967E-7B4CFC5F8CBC}" type="presParOf" srcId="{03809631-D969-431D-B598-7397D0B4B182}" destId="{37E50764-CFFB-4C2C-BA05-224EEDA5DC97}" srcOrd="3" destOrd="0" presId="urn:microsoft.com/office/officeart/2008/layout/VerticalCurvedList"/>
    <dgm:cxn modelId="{39EF0FA9-1F73-4589-B990-0D7C50BE38F0}" type="presParOf" srcId="{03809631-D969-431D-B598-7397D0B4B182}" destId="{855DF8A2-F7F3-41D3-B5AF-5C1729068A62}" srcOrd="4" destOrd="0" presId="urn:microsoft.com/office/officeart/2008/layout/VerticalCurvedList"/>
    <dgm:cxn modelId="{04C6FC5E-B143-45C9-96B4-FCB8B78423BF}" type="presParOf" srcId="{855DF8A2-F7F3-41D3-B5AF-5C1729068A62}" destId="{F7DFE686-F4C1-48F9-8A3E-06CBA55A00D8}" srcOrd="0" destOrd="0" presId="urn:microsoft.com/office/officeart/2008/layout/VerticalCurvedList"/>
    <dgm:cxn modelId="{AABD4C34-3D76-4A2D-923F-1BF47F027661}" type="presParOf" srcId="{03809631-D969-431D-B598-7397D0B4B182}" destId="{26D108B0-729F-4E65-91C6-5DBCD3DE9680}" srcOrd="5" destOrd="0" presId="urn:microsoft.com/office/officeart/2008/layout/VerticalCurvedList"/>
    <dgm:cxn modelId="{97A7E97F-FF13-4476-825A-739C307F1B25}" type="presParOf" srcId="{03809631-D969-431D-B598-7397D0B4B182}" destId="{DCBC63F5-E71E-44FF-B7F4-76B9B1AA031D}" srcOrd="6" destOrd="0" presId="urn:microsoft.com/office/officeart/2008/layout/VerticalCurvedList"/>
    <dgm:cxn modelId="{3132078F-2A67-4EB9-BA66-5A6BBE8DB438}" type="presParOf" srcId="{DCBC63F5-E71E-44FF-B7F4-76B9B1AA031D}" destId="{E8D14D36-A03C-4628-BE87-2BFEF558BCD3}" srcOrd="0" destOrd="0" presId="urn:microsoft.com/office/officeart/2008/layout/VerticalCurvedList"/>
    <dgm:cxn modelId="{909CA610-E44D-4814-A7AB-934033183509}" type="presParOf" srcId="{03809631-D969-431D-B598-7397D0B4B182}" destId="{F5A26BC3-B9EB-4DD6-92EE-1054A556A457}" srcOrd="7" destOrd="0" presId="urn:microsoft.com/office/officeart/2008/layout/VerticalCurvedList"/>
    <dgm:cxn modelId="{BD890030-5EC2-450B-89E4-0A1E2FB31C10}" type="presParOf" srcId="{03809631-D969-431D-B598-7397D0B4B182}" destId="{048DAE94-F5FE-4018-9FE2-BF411A03EE1D}" srcOrd="8" destOrd="0" presId="urn:microsoft.com/office/officeart/2008/layout/VerticalCurvedList"/>
    <dgm:cxn modelId="{E22A2B88-6DD9-4330-8F4F-6CEEE74A766C}" type="presParOf" srcId="{048DAE94-F5FE-4018-9FE2-BF411A03EE1D}" destId="{DBE91ECD-BE3B-4AE0-9F84-B98ED75A79C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64B66F-8E75-461C-B531-7C2A0941B296}">
      <dsp:nvSpPr>
        <dsp:cNvPr id="0" name=""/>
        <dsp:cNvSpPr/>
      </dsp:nvSpPr>
      <dsp:spPr>
        <a:xfrm>
          <a:off x="-5309703" y="-813162"/>
          <a:ext cx="6322621" cy="6322621"/>
        </a:xfrm>
        <a:prstGeom prst="blockArc">
          <a:avLst>
            <a:gd name="adj1" fmla="val 18900000"/>
            <a:gd name="adj2" fmla="val 2700000"/>
            <a:gd name="adj3" fmla="val 342"/>
          </a:avLst>
        </a:pr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2CE743-1BD9-4C69-9C86-EA4B2355F136}">
      <dsp:nvSpPr>
        <dsp:cNvPr id="0" name=""/>
        <dsp:cNvSpPr/>
      </dsp:nvSpPr>
      <dsp:spPr>
        <a:xfrm>
          <a:off x="530317" y="259821"/>
          <a:ext cx="7613421" cy="924938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346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жұбайы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(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зайыбы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)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тұратын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,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жұмыс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істейтін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немесе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қызметін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өтеп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жатқан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елді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мекенде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бос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жұмыс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орны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болмаған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жағдайда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адамдар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;</a:t>
          </a:r>
          <a:endParaRPr lang="ru-RU" sz="1800" b="1" kern="1200" dirty="0">
            <a:solidFill>
              <a:srgbClr val="002060"/>
            </a:solidFill>
            <a:effectLst/>
          </a:endParaRPr>
        </a:p>
      </dsp:txBody>
      <dsp:txXfrm>
        <a:off x="530317" y="259821"/>
        <a:ext cx="7613421" cy="924938"/>
      </dsp:txXfrm>
    </dsp:sp>
    <dsp:sp modelId="{7A5E0F80-9AE2-41F2-818C-8BF6FEA37ACF}">
      <dsp:nvSpPr>
        <dsp:cNvPr id="0" name=""/>
        <dsp:cNvSpPr/>
      </dsp:nvSpPr>
      <dsp:spPr>
        <a:xfrm>
          <a:off x="78768" y="270741"/>
          <a:ext cx="903097" cy="9030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E50764-CFFB-4C2C-BA05-224EEDA5DC97}">
      <dsp:nvSpPr>
        <dsp:cNvPr id="0" name=""/>
        <dsp:cNvSpPr/>
      </dsp:nvSpPr>
      <dsp:spPr>
        <a:xfrm>
          <a:off x="944530" y="1343726"/>
          <a:ext cx="7199208" cy="924938"/>
        </a:xfrm>
        <a:prstGeom prst="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346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І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және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II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топтағы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мүгедектер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;</a:t>
          </a:r>
          <a:endParaRPr lang="ru-RU" sz="1800" b="1" kern="1200" dirty="0">
            <a:solidFill>
              <a:srgbClr val="002060"/>
            </a:solidFill>
            <a:effectLst/>
          </a:endParaRPr>
        </a:p>
      </dsp:txBody>
      <dsp:txXfrm>
        <a:off x="944530" y="1343726"/>
        <a:ext cx="7199208" cy="924938"/>
      </dsp:txXfrm>
    </dsp:sp>
    <dsp:sp modelId="{F7DFE686-F4C1-48F9-8A3E-06CBA55A00D8}">
      <dsp:nvSpPr>
        <dsp:cNvPr id="0" name=""/>
        <dsp:cNvSpPr/>
      </dsp:nvSpPr>
      <dsp:spPr>
        <a:xfrm>
          <a:off x="492981" y="1354646"/>
          <a:ext cx="903097" cy="9030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D108B0-729F-4E65-91C6-5DBCD3DE9680}">
      <dsp:nvSpPr>
        <dsp:cNvPr id="0" name=""/>
        <dsp:cNvSpPr/>
      </dsp:nvSpPr>
      <dsp:spPr>
        <a:xfrm>
          <a:off x="944530" y="2427631"/>
          <a:ext cx="7199208" cy="924938"/>
        </a:xfrm>
        <a:prstGeom prst="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346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одан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әрі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оқуға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магистратураға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,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резидентураға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,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докторантураға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түскен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адамдар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;</a:t>
          </a:r>
          <a:endParaRPr lang="ru-RU" sz="1800" b="1" kern="1200" dirty="0">
            <a:solidFill>
              <a:srgbClr val="002060"/>
            </a:solidFill>
            <a:effectLst/>
          </a:endParaRPr>
        </a:p>
      </dsp:txBody>
      <dsp:txXfrm>
        <a:off x="944530" y="2427631"/>
        <a:ext cx="7199208" cy="924938"/>
      </dsp:txXfrm>
    </dsp:sp>
    <dsp:sp modelId="{E8D14D36-A03C-4628-BE87-2BFEF558BCD3}">
      <dsp:nvSpPr>
        <dsp:cNvPr id="0" name=""/>
        <dsp:cNvSpPr/>
      </dsp:nvSpPr>
      <dsp:spPr>
        <a:xfrm>
          <a:off x="492981" y="2438551"/>
          <a:ext cx="903097" cy="9030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A26BC3-B9EB-4DD6-92EE-1054A556A457}">
      <dsp:nvSpPr>
        <dsp:cNvPr id="0" name=""/>
        <dsp:cNvSpPr/>
      </dsp:nvSpPr>
      <dsp:spPr>
        <a:xfrm>
          <a:off x="530317" y="3511536"/>
          <a:ext cx="7613421" cy="924938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3467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жүкті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әйелдер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,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үш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жасқа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дейінгі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баласы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(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балалары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) бар,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сондай-ақ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оны (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оларды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)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жалғыз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тәрбиелеп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отырған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адамдар</a:t>
          </a:r>
          <a:r>
            <a:rPr lang="ru-RU" sz="1800" b="1" kern="1200" dirty="0" smtClean="0">
              <a:solidFill>
                <a:srgbClr val="002060"/>
              </a:solidFill>
              <a:effectLst/>
              <a:latin typeface="Book Antiqua" pitchFamily="18" charset="0"/>
              <a:cs typeface="Arial" pitchFamily="34" charset="0"/>
            </a:rPr>
            <a:t>.</a:t>
          </a:r>
          <a:endParaRPr lang="ru-RU" sz="1800" b="1" kern="1200" dirty="0">
            <a:solidFill>
              <a:srgbClr val="002060"/>
            </a:solidFill>
            <a:effectLst/>
          </a:endParaRPr>
        </a:p>
      </dsp:txBody>
      <dsp:txXfrm>
        <a:off x="530317" y="3511536"/>
        <a:ext cx="7613421" cy="924938"/>
      </dsp:txXfrm>
    </dsp:sp>
    <dsp:sp modelId="{DBE91ECD-BE3B-4AE0-9F84-B98ED75A79CD}">
      <dsp:nvSpPr>
        <dsp:cNvPr id="0" name=""/>
        <dsp:cNvSpPr/>
      </dsp:nvSpPr>
      <dsp:spPr>
        <a:xfrm>
          <a:off x="78768" y="3522456"/>
          <a:ext cx="903097" cy="9030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71125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3D5C5-A904-4D29-B1C5-017554D48790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7713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3419" y="4740037"/>
            <a:ext cx="5467350" cy="44905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71125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8E22F-5510-4587-92F7-CE0DE91C90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704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38E22F-5510-4587-92F7-CE0DE91C904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1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6" Type="http://schemas.openxmlformats.org/officeDocument/2006/relationships/hyperlink" Target="http://www.1ppt.com/tubiao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93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239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37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503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7301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5079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454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96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3022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8266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1130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4"/>
          <p:cNvSpPr/>
          <p:nvPr userDrawn="1"/>
        </p:nvSpPr>
        <p:spPr bwMode="auto">
          <a:xfrm>
            <a:off x="0" y="-14288"/>
            <a:ext cx="9144000" cy="871538"/>
          </a:xfrm>
          <a:prstGeom prst="rect">
            <a:avLst/>
          </a:prstGeo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tile tx="-2457450" ty="0" sx="59000" sy="59000" flip="x" algn="r"/>
          </a:blipFill>
          <a:ln w="0">
            <a:noFill/>
          </a:ln>
          <a:scene3d>
            <a:camera prst="perspective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2000" b="1">
              <a:solidFill>
                <a:prstClr val="white"/>
              </a:solidFill>
            </a:endParaRPr>
          </a:p>
        </p:txBody>
      </p:sp>
      <p:sp>
        <p:nvSpPr>
          <p:cNvPr id="3" name="矩形 1"/>
          <p:cNvSpPr/>
          <p:nvPr userDrawn="1"/>
        </p:nvSpPr>
        <p:spPr>
          <a:xfrm>
            <a:off x="-7938" y="6042025"/>
            <a:ext cx="9188451" cy="815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2000" b="1">
              <a:solidFill>
                <a:prstClr val="white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792163"/>
            <a:ext cx="9191626" cy="537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700" y="6345238"/>
            <a:ext cx="58293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图片 11" descr="png素材 (276)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785813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7"/>
          <p:cNvSpPr/>
          <p:nvPr userDrawn="1"/>
        </p:nvSpPr>
        <p:spPr bwMode="auto">
          <a:xfrm>
            <a:off x="4716016" y="332656"/>
            <a:ext cx="4420121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b="1" spc="30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『HOMEPPT』—</a:t>
            </a:r>
            <a:r>
              <a:rPr lang="zh-CN" altLang="en-US" b="1" spc="30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dirty="0">
                <a:solidFill>
                  <a:prstClr val="white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WWW.HOMEPPT.COM</a:t>
            </a:r>
            <a:endParaRPr lang="zh-CN" altLang="en-US" dirty="0">
              <a:solidFill>
                <a:prstClr val="white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8" name="TextBox 7"/>
          <p:cNvSpPr txBox="1"/>
          <p:nvPr userDrawn="1"/>
        </p:nvSpPr>
        <p:spPr bwMode="auto">
          <a:xfrm>
            <a:off x="3348038" y="6346825"/>
            <a:ext cx="535622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 b="1" spc="300" dirty="0">
                <a:solidFill>
                  <a:prstClr val="white"/>
                </a:solidFill>
                <a:latin typeface="微软雅黑" pitchFamily="34" charset="-122"/>
                <a:ea typeface="微软雅黑" pitchFamily="34" charset="-122"/>
              </a:rPr>
              <a:t>HOMEPPT HTTP://WWW.HOMEPPT.COM</a:t>
            </a:r>
            <a:endParaRPr lang="zh-CN" altLang="en-US" sz="1400" b="1" spc="300" dirty="0">
              <a:solidFill>
                <a:prstClr val="white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Freeform 2670"/>
          <p:cNvSpPr>
            <a:spLocks noEditPoints="1"/>
          </p:cNvSpPr>
          <p:nvPr userDrawn="1"/>
        </p:nvSpPr>
        <p:spPr bwMode="auto">
          <a:xfrm>
            <a:off x="2786063" y="6273800"/>
            <a:ext cx="403225" cy="406400"/>
          </a:xfrm>
          <a:custGeom>
            <a:avLst/>
            <a:gdLst>
              <a:gd name="T0" fmla="*/ 2147483647 w 300"/>
              <a:gd name="T1" fmla="*/ 2147483647 h 302"/>
              <a:gd name="T2" fmla="*/ 2147483647 w 300"/>
              <a:gd name="T3" fmla="*/ 2147483647 h 302"/>
              <a:gd name="T4" fmla="*/ 2147483647 w 300"/>
              <a:gd name="T5" fmla="*/ 2147483647 h 302"/>
              <a:gd name="T6" fmla="*/ 2147483647 w 300"/>
              <a:gd name="T7" fmla="*/ 2147483647 h 302"/>
              <a:gd name="T8" fmla="*/ 2147483647 w 300"/>
              <a:gd name="T9" fmla="*/ 2147483647 h 302"/>
              <a:gd name="T10" fmla="*/ 2147483647 w 300"/>
              <a:gd name="T11" fmla="*/ 2147483647 h 302"/>
              <a:gd name="T12" fmla="*/ 0 w 300"/>
              <a:gd name="T13" fmla="*/ 2147483647 h 302"/>
              <a:gd name="T14" fmla="*/ 0 w 300"/>
              <a:gd name="T15" fmla="*/ 2147483647 h 302"/>
              <a:gd name="T16" fmla="*/ 2147483647 w 300"/>
              <a:gd name="T17" fmla="*/ 2147483647 h 302"/>
              <a:gd name="T18" fmla="*/ 2147483647 w 300"/>
              <a:gd name="T19" fmla="*/ 2147483647 h 302"/>
              <a:gd name="T20" fmla="*/ 2147483647 w 300"/>
              <a:gd name="T21" fmla="*/ 2147483647 h 302"/>
              <a:gd name="T22" fmla="*/ 2147483647 w 300"/>
              <a:gd name="T23" fmla="*/ 2147483647 h 302"/>
              <a:gd name="T24" fmla="*/ 2147483647 w 300"/>
              <a:gd name="T25" fmla="*/ 0 h 302"/>
              <a:gd name="T26" fmla="*/ 2147483647 w 300"/>
              <a:gd name="T27" fmla="*/ 2147483647 h 302"/>
              <a:gd name="T28" fmla="*/ 2147483647 w 300"/>
              <a:gd name="T29" fmla="*/ 2147483647 h 302"/>
              <a:gd name="T30" fmla="*/ 2147483647 w 300"/>
              <a:gd name="T31" fmla="*/ 2147483647 h 302"/>
              <a:gd name="T32" fmla="*/ 2147483647 w 300"/>
              <a:gd name="T33" fmla="*/ 2147483647 h 302"/>
              <a:gd name="T34" fmla="*/ 2147483647 w 300"/>
              <a:gd name="T35" fmla="*/ 2147483647 h 302"/>
              <a:gd name="T36" fmla="*/ 2147483647 w 300"/>
              <a:gd name="T37" fmla="*/ 2147483647 h 302"/>
              <a:gd name="T38" fmla="*/ 2147483647 w 300"/>
              <a:gd name="T39" fmla="*/ 2147483647 h 302"/>
              <a:gd name="T40" fmla="*/ 2147483647 w 300"/>
              <a:gd name="T41" fmla="*/ 2147483647 h 302"/>
              <a:gd name="T42" fmla="*/ 2147483647 w 300"/>
              <a:gd name="T43" fmla="*/ 2147483647 h 302"/>
              <a:gd name="T44" fmla="*/ 2147483647 w 300"/>
              <a:gd name="T45" fmla="*/ 2147483647 h 302"/>
              <a:gd name="T46" fmla="*/ 2147483647 w 300"/>
              <a:gd name="T47" fmla="*/ 2147483647 h 302"/>
              <a:gd name="T48" fmla="*/ 2147483647 w 300"/>
              <a:gd name="T49" fmla="*/ 2147483647 h 302"/>
              <a:gd name="T50" fmla="*/ 2147483647 w 300"/>
              <a:gd name="T51" fmla="*/ 2147483647 h 302"/>
              <a:gd name="T52" fmla="*/ 2147483647 w 300"/>
              <a:gd name="T53" fmla="*/ 2147483647 h 302"/>
              <a:gd name="T54" fmla="*/ 2147483647 w 300"/>
              <a:gd name="T55" fmla="*/ 2147483647 h 302"/>
              <a:gd name="T56" fmla="*/ 2147483647 w 300"/>
              <a:gd name="T57" fmla="*/ 2147483647 h 302"/>
              <a:gd name="T58" fmla="*/ 2147483647 w 300"/>
              <a:gd name="T59" fmla="*/ 2147483647 h 302"/>
              <a:gd name="T60" fmla="*/ 2147483647 w 300"/>
              <a:gd name="T61" fmla="*/ 2147483647 h 302"/>
              <a:gd name="T62" fmla="*/ 2147483647 w 300"/>
              <a:gd name="T63" fmla="*/ 2147483647 h 302"/>
              <a:gd name="T64" fmla="*/ 2147483647 w 300"/>
              <a:gd name="T65" fmla="*/ 2147483647 h 302"/>
              <a:gd name="T66" fmla="*/ 2147483647 w 300"/>
              <a:gd name="T67" fmla="*/ 2147483647 h 302"/>
              <a:gd name="T68" fmla="*/ 2147483647 w 300"/>
              <a:gd name="T69" fmla="*/ 2147483647 h 302"/>
              <a:gd name="T70" fmla="*/ 2147483647 w 300"/>
              <a:gd name="T71" fmla="*/ 2147483647 h 302"/>
              <a:gd name="T72" fmla="*/ 2147483647 w 300"/>
              <a:gd name="T73" fmla="*/ 2147483647 h 302"/>
              <a:gd name="T74" fmla="*/ 2147483647 w 300"/>
              <a:gd name="T75" fmla="*/ 2147483647 h 302"/>
              <a:gd name="T76" fmla="*/ 2147483647 w 300"/>
              <a:gd name="T77" fmla="*/ 2147483647 h 302"/>
              <a:gd name="T78" fmla="*/ 2147483647 w 300"/>
              <a:gd name="T79" fmla="*/ 2147483647 h 302"/>
              <a:gd name="T80" fmla="*/ 2147483647 w 300"/>
              <a:gd name="T81" fmla="*/ 2147483647 h 302"/>
              <a:gd name="T82" fmla="*/ 2147483647 w 300"/>
              <a:gd name="T83" fmla="*/ 2147483647 h 302"/>
              <a:gd name="T84" fmla="*/ 2147483647 w 300"/>
              <a:gd name="T85" fmla="*/ 2147483647 h 302"/>
              <a:gd name="T86" fmla="*/ 2147483647 w 300"/>
              <a:gd name="T87" fmla="*/ 2147483647 h 302"/>
              <a:gd name="T88" fmla="*/ 2147483647 w 300"/>
              <a:gd name="T89" fmla="*/ 2147483647 h 302"/>
              <a:gd name="T90" fmla="*/ 2147483647 w 300"/>
              <a:gd name="T91" fmla="*/ 2147483647 h 302"/>
              <a:gd name="T92" fmla="*/ 2147483647 w 300"/>
              <a:gd name="T93" fmla="*/ 2147483647 h 302"/>
              <a:gd name="T94" fmla="*/ 2147483647 w 300"/>
              <a:gd name="T95" fmla="*/ 2147483647 h 302"/>
              <a:gd name="T96" fmla="*/ 2147483647 w 300"/>
              <a:gd name="T97" fmla="*/ 2147483647 h 302"/>
              <a:gd name="T98" fmla="*/ 2147483647 w 300"/>
              <a:gd name="T99" fmla="*/ 2147483647 h 302"/>
              <a:gd name="T100" fmla="*/ 2147483647 w 300"/>
              <a:gd name="T101" fmla="*/ 2147483647 h 302"/>
              <a:gd name="T102" fmla="*/ 2147483647 w 300"/>
              <a:gd name="T103" fmla="*/ 2147483647 h 302"/>
              <a:gd name="T104" fmla="*/ 2147483647 w 300"/>
              <a:gd name="T105" fmla="*/ 2147483647 h 302"/>
              <a:gd name="T106" fmla="*/ 2147483647 w 300"/>
              <a:gd name="T107" fmla="*/ 2147483647 h 302"/>
              <a:gd name="T108" fmla="*/ 2147483647 w 300"/>
              <a:gd name="T109" fmla="*/ 2147483647 h 302"/>
              <a:gd name="T110" fmla="*/ 2147483647 w 300"/>
              <a:gd name="T111" fmla="*/ 2147483647 h 302"/>
              <a:gd name="T112" fmla="*/ 2147483647 w 300"/>
              <a:gd name="T113" fmla="*/ 2147483647 h 302"/>
              <a:gd name="T114" fmla="*/ 2147483647 w 300"/>
              <a:gd name="T115" fmla="*/ 2147483647 h 302"/>
              <a:gd name="T116" fmla="*/ 2147483647 w 300"/>
              <a:gd name="T117" fmla="*/ 2147483647 h 302"/>
              <a:gd name="T118" fmla="*/ 2147483647 w 300"/>
              <a:gd name="T119" fmla="*/ 2147483647 h 302"/>
              <a:gd name="T120" fmla="*/ 2147483647 w 300"/>
              <a:gd name="T121" fmla="*/ 2147483647 h 302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300"/>
              <a:gd name="T184" fmla="*/ 0 h 302"/>
              <a:gd name="T185" fmla="*/ 300 w 300"/>
              <a:gd name="T186" fmla="*/ 302 h 302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300" h="302">
                <a:moveTo>
                  <a:pt x="140" y="278"/>
                </a:moveTo>
                <a:lnTo>
                  <a:pt x="140" y="278"/>
                </a:lnTo>
                <a:lnTo>
                  <a:pt x="128" y="288"/>
                </a:lnTo>
                <a:lnTo>
                  <a:pt x="114" y="296"/>
                </a:lnTo>
                <a:lnTo>
                  <a:pt x="98" y="300"/>
                </a:lnTo>
                <a:lnTo>
                  <a:pt x="82" y="302"/>
                </a:lnTo>
                <a:lnTo>
                  <a:pt x="30" y="302"/>
                </a:lnTo>
                <a:lnTo>
                  <a:pt x="18" y="300"/>
                </a:lnTo>
                <a:lnTo>
                  <a:pt x="8" y="292"/>
                </a:lnTo>
                <a:lnTo>
                  <a:pt x="2" y="284"/>
                </a:lnTo>
                <a:lnTo>
                  <a:pt x="0" y="272"/>
                </a:lnTo>
                <a:lnTo>
                  <a:pt x="0" y="218"/>
                </a:lnTo>
                <a:lnTo>
                  <a:pt x="0" y="202"/>
                </a:lnTo>
                <a:lnTo>
                  <a:pt x="6" y="188"/>
                </a:lnTo>
                <a:lnTo>
                  <a:pt x="14" y="174"/>
                </a:lnTo>
                <a:lnTo>
                  <a:pt x="24" y="160"/>
                </a:lnTo>
                <a:lnTo>
                  <a:pt x="160" y="24"/>
                </a:lnTo>
                <a:lnTo>
                  <a:pt x="172" y="14"/>
                </a:lnTo>
                <a:lnTo>
                  <a:pt x="186" y="6"/>
                </a:lnTo>
                <a:lnTo>
                  <a:pt x="202" y="2"/>
                </a:lnTo>
                <a:lnTo>
                  <a:pt x="218" y="0"/>
                </a:lnTo>
                <a:lnTo>
                  <a:pt x="234" y="2"/>
                </a:lnTo>
                <a:lnTo>
                  <a:pt x="250" y="6"/>
                </a:lnTo>
                <a:lnTo>
                  <a:pt x="264" y="14"/>
                </a:lnTo>
                <a:lnTo>
                  <a:pt x="276" y="24"/>
                </a:lnTo>
                <a:lnTo>
                  <a:pt x="288" y="38"/>
                </a:lnTo>
                <a:lnTo>
                  <a:pt x="294" y="52"/>
                </a:lnTo>
                <a:lnTo>
                  <a:pt x="300" y="66"/>
                </a:lnTo>
                <a:lnTo>
                  <a:pt x="300" y="84"/>
                </a:lnTo>
                <a:lnTo>
                  <a:pt x="300" y="100"/>
                </a:lnTo>
                <a:lnTo>
                  <a:pt x="294" y="116"/>
                </a:lnTo>
                <a:lnTo>
                  <a:pt x="288" y="130"/>
                </a:lnTo>
                <a:lnTo>
                  <a:pt x="276" y="142"/>
                </a:lnTo>
                <a:lnTo>
                  <a:pt x="140" y="278"/>
                </a:lnTo>
                <a:close/>
                <a:moveTo>
                  <a:pt x="42" y="186"/>
                </a:moveTo>
                <a:lnTo>
                  <a:pt x="42" y="186"/>
                </a:lnTo>
                <a:lnTo>
                  <a:pt x="36" y="194"/>
                </a:lnTo>
                <a:lnTo>
                  <a:pt x="32" y="202"/>
                </a:lnTo>
                <a:lnTo>
                  <a:pt x="30" y="210"/>
                </a:lnTo>
                <a:lnTo>
                  <a:pt x="30" y="218"/>
                </a:lnTo>
                <a:lnTo>
                  <a:pt x="30" y="228"/>
                </a:lnTo>
                <a:lnTo>
                  <a:pt x="38" y="226"/>
                </a:lnTo>
                <a:lnTo>
                  <a:pt x="44" y="228"/>
                </a:lnTo>
                <a:lnTo>
                  <a:pt x="52" y="230"/>
                </a:lnTo>
                <a:lnTo>
                  <a:pt x="58" y="232"/>
                </a:lnTo>
                <a:lnTo>
                  <a:pt x="64" y="238"/>
                </a:lnTo>
                <a:lnTo>
                  <a:pt x="68" y="244"/>
                </a:lnTo>
                <a:lnTo>
                  <a:pt x="72" y="250"/>
                </a:lnTo>
                <a:lnTo>
                  <a:pt x="74" y="256"/>
                </a:lnTo>
                <a:lnTo>
                  <a:pt x="74" y="264"/>
                </a:lnTo>
                <a:lnTo>
                  <a:pt x="74" y="272"/>
                </a:lnTo>
                <a:lnTo>
                  <a:pt x="82" y="272"/>
                </a:lnTo>
                <a:lnTo>
                  <a:pt x="92" y="270"/>
                </a:lnTo>
                <a:lnTo>
                  <a:pt x="100" y="268"/>
                </a:lnTo>
                <a:lnTo>
                  <a:pt x="108" y="266"/>
                </a:lnTo>
                <a:lnTo>
                  <a:pt x="116" y="260"/>
                </a:lnTo>
                <a:lnTo>
                  <a:pt x="120" y="252"/>
                </a:lnTo>
                <a:lnTo>
                  <a:pt x="124" y="244"/>
                </a:lnTo>
                <a:lnTo>
                  <a:pt x="126" y="236"/>
                </a:lnTo>
                <a:lnTo>
                  <a:pt x="128" y="226"/>
                </a:lnTo>
                <a:lnTo>
                  <a:pt x="126" y="216"/>
                </a:lnTo>
                <a:lnTo>
                  <a:pt x="124" y="206"/>
                </a:lnTo>
                <a:lnTo>
                  <a:pt x="118" y="198"/>
                </a:lnTo>
                <a:lnTo>
                  <a:pt x="112" y="190"/>
                </a:lnTo>
                <a:lnTo>
                  <a:pt x="104" y="182"/>
                </a:lnTo>
                <a:lnTo>
                  <a:pt x="94" y="178"/>
                </a:lnTo>
                <a:lnTo>
                  <a:pt x="86" y="174"/>
                </a:lnTo>
                <a:lnTo>
                  <a:pt x="74" y="174"/>
                </a:lnTo>
                <a:lnTo>
                  <a:pt x="66" y="174"/>
                </a:lnTo>
                <a:lnTo>
                  <a:pt x="58" y="176"/>
                </a:lnTo>
                <a:lnTo>
                  <a:pt x="50" y="180"/>
                </a:lnTo>
                <a:lnTo>
                  <a:pt x="42" y="186"/>
                </a:lnTo>
                <a:close/>
                <a:moveTo>
                  <a:pt x="158" y="218"/>
                </a:moveTo>
                <a:lnTo>
                  <a:pt x="256" y="120"/>
                </a:lnTo>
                <a:lnTo>
                  <a:pt x="262" y="112"/>
                </a:lnTo>
                <a:lnTo>
                  <a:pt x="266" y="104"/>
                </a:lnTo>
                <a:lnTo>
                  <a:pt x="270" y="94"/>
                </a:lnTo>
                <a:lnTo>
                  <a:pt x="270" y="84"/>
                </a:lnTo>
                <a:lnTo>
                  <a:pt x="270" y="72"/>
                </a:lnTo>
                <a:lnTo>
                  <a:pt x="266" y="64"/>
                </a:lnTo>
                <a:lnTo>
                  <a:pt x="262" y="54"/>
                </a:lnTo>
                <a:lnTo>
                  <a:pt x="256" y="46"/>
                </a:lnTo>
                <a:lnTo>
                  <a:pt x="248" y="40"/>
                </a:lnTo>
                <a:lnTo>
                  <a:pt x="238" y="34"/>
                </a:lnTo>
                <a:lnTo>
                  <a:pt x="228" y="32"/>
                </a:lnTo>
                <a:lnTo>
                  <a:pt x="218" y="30"/>
                </a:lnTo>
                <a:lnTo>
                  <a:pt x="208" y="32"/>
                </a:lnTo>
                <a:lnTo>
                  <a:pt x="198" y="34"/>
                </a:lnTo>
                <a:lnTo>
                  <a:pt x="188" y="40"/>
                </a:lnTo>
                <a:lnTo>
                  <a:pt x="180" y="46"/>
                </a:lnTo>
                <a:lnTo>
                  <a:pt x="82" y="144"/>
                </a:lnTo>
                <a:lnTo>
                  <a:pt x="96" y="146"/>
                </a:lnTo>
                <a:lnTo>
                  <a:pt x="110" y="152"/>
                </a:lnTo>
                <a:lnTo>
                  <a:pt x="122" y="158"/>
                </a:lnTo>
                <a:lnTo>
                  <a:pt x="134" y="168"/>
                </a:lnTo>
                <a:lnTo>
                  <a:pt x="142" y="180"/>
                </a:lnTo>
                <a:lnTo>
                  <a:pt x="150" y="192"/>
                </a:lnTo>
                <a:lnTo>
                  <a:pt x="154" y="204"/>
                </a:lnTo>
                <a:lnTo>
                  <a:pt x="158" y="218"/>
                </a:lnTo>
                <a:close/>
              </a:path>
            </a:pathLst>
          </a:custGeom>
          <a:gradFill rotWithShape="1">
            <a:gsLst>
              <a:gs pos="0">
                <a:srgbClr val="FF6600"/>
              </a:gs>
              <a:gs pos="100000">
                <a:srgbClr val="FF3300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b="1" smtClean="0">
              <a:solidFill>
                <a:srgbClr val="31B6FD"/>
              </a:solidFill>
              <a:latin typeface="Lucida Sans Unicode" pitchFamily="34" charset="0"/>
              <a:ea typeface="굴림" pitchFamily="34" charset="-127"/>
            </a:endParaRPr>
          </a:p>
        </p:txBody>
      </p:sp>
      <p:sp>
        <p:nvSpPr>
          <p:cNvPr id="10" name="矩形 10"/>
          <p:cNvSpPr/>
          <p:nvPr userDrawn="1"/>
        </p:nvSpPr>
        <p:spPr bwMode="auto">
          <a:xfrm>
            <a:off x="2771800" y="8253536"/>
            <a:ext cx="4032448" cy="360040"/>
          </a:xfrm>
          <a:prstGeom prst="rect">
            <a:avLst/>
          </a:prstGeom>
          <a:noFill/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ctr" hangingPunct="0">
              <a:buClr>
                <a:srgbClr val="FF0000"/>
              </a:buClr>
              <a:buSzPct val="70000"/>
              <a:tabLst>
                <a:tab pos="136525" algn="l"/>
              </a:tabLst>
              <a:defRPr/>
            </a:pPr>
            <a:r>
              <a:rPr lang="en-US" altLang="zh-CN" sz="1400" b="1" dirty="0">
                <a:solidFill>
                  <a:prstClr val="white"/>
                </a:solidFill>
                <a:latin typeface="华文细黑" pitchFamily="2" charset="-122"/>
                <a:ea typeface="华文细黑" pitchFamily="2" charset="-122"/>
              </a:rPr>
              <a:t>HOMEPPT</a:t>
            </a:r>
            <a:r>
              <a:rPr lang="zh-CN" altLang="en-US" sz="1400" b="1" dirty="0">
                <a:solidFill>
                  <a:prstClr val="white"/>
                </a:solidFill>
                <a:latin typeface="华文细黑" pitchFamily="2" charset="-122"/>
                <a:ea typeface="华文细黑" pitchFamily="2" charset="-122"/>
              </a:rPr>
              <a:t>模板网</a:t>
            </a:r>
            <a:endParaRPr lang="en-US" altLang="zh-CN" sz="1400" b="1" dirty="0">
              <a:solidFill>
                <a:prstClr val="white"/>
              </a:solidFill>
              <a:latin typeface="华文细黑" pitchFamily="2" charset="-122"/>
              <a:ea typeface="华文细黑" pitchFamily="2" charset="-122"/>
            </a:endParaRPr>
          </a:p>
          <a:p>
            <a:pPr algn="ctr" eaLnBrk="0" fontAlgn="ctr" hangingPunct="0">
              <a:buClr>
                <a:srgbClr val="FF0000"/>
              </a:buClr>
              <a:buSzPct val="70000"/>
              <a:tabLst>
                <a:tab pos="136525" algn="l"/>
              </a:tabLst>
              <a:defRPr/>
            </a:pPr>
            <a:r>
              <a:rPr lang="en-US" altLang="zh-CN" sz="1400" b="1" dirty="0">
                <a:solidFill>
                  <a:prstClr val="white"/>
                </a:solidFill>
                <a:latin typeface="华文细黑" pitchFamily="2" charset="-122"/>
                <a:ea typeface="华文细黑" pitchFamily="2" charset="-122"/>
                <a:hlinkClick r:id="rId6"/>
              </a:rPr>
              <a:t>WWW.HOMEPPT.COM/tubiao/</a:t>
            </a:r>
            <a:r>
              <a:rPr lang="en-US" altLang="zh-CN" sz="1400" b="1" dirty="0">
                <a:solidFill>
                  <a:prstClr val="white"/>
                </a:solidFill>
                <a:latin typeface="华文细黑" pitchFamily="2" charset="-122"/>
                <a:ea typeface="华文细黑" pitchFamily="2" charset="-122"/>
              </a:rPr>
              <a:t>  </a:t>
            </a:r>
            <a:endParaRPr lang="zh-CN" altLang="en-US" sz="1400" b="1" dirty="0">
              <a:solidFill>
                <a:prstClr val="white"/>
              </a:solidFill>
              <a:latin typeface="华文细黑" pitchFamily="2" charset="-122"/>
              <a:ea typeface="华文细黑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58260902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D02A8-6C21-4F38-98C7-2A897C05DBD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04.04.2024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3691F-F31B-4D26-9A10-D071566E265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00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fincenter.kz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3.xml"/><Relationship Id="rId4" Type="http://schemas.openxmlformats.org/officeDocument/2006/relationships/hyperlink" Target="mailto:fincenter@fincenter.kz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pu.edu.kz/ru/informacziya-po-praktikam-i-trudoustrojstvu/" TargetMode="External"/><Relationship Id="rId2" Type="http://schemas.openxmlformats.org/officeDocument/2006/relationships/hyperlink" Target="http://pspu.kz/ru/professionalnaya-praktika/" TargetMode="External"/><Relationship Id="rId1" Type="http://schemas.openxmlformats.org/officeDocument/2006/relationships/slideLayout" Target="../slideLayouts/slideLayout18.xml"/><Relationship Id="rId5" Type="http://schemas.openxmlformats.org/officeDocument/2006/relationships/hyperlink" Target="mailto:dmk.pgpu@mail.ru" TargetMode="External"/><Relationship Id="rId4" Type="http://schemas.openxmlformats.org/officeDocument/2006/relationships/hyperlink" Target="mailto:opit.pgpu@mail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Объект 2"/>
          <p:cNvSpPr txBox="1">
            <a:spLocks/>
          </p:cNvSpPr>
          <p:nvPr/>
        </p:nvSpPr>
        <p:spPr bwMode="auto">
          <a:xfrm>
            <a:off x="2267744" y="188913"/>
            <a:ext cx="4968552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kk-KZ" dirty="0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Қазақстан Республикасы </a:t>
            </a: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</a:pPr>
            <a:r>
              <a:rPr lang="kk-KZ" dirty="0" smtClean="0">
                <a:solidFill>
                  <a:srgbClr val="17375E"/>
                </a:solidFill>
                <a:latin typeface="Book Antiqua" pitchFamily="18" charset="0"/>
                <a:cs typeface="Times New Roman" pitchFamily="18" charset="0"/>
              </a:rPr>
              <a:t>Білім және ғылым министрлігі «Қаржы орталығы» АҚ </a:t>
            </a:r>
            <a:endParaRPr lang="ru-RU" dirty="0">
              <a:solidFill>
                <a:srgbClr val="17375E"/>
              </a:solidFill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800" b="0">
              <a:solidFill>
                <a:prstClr val="black"/>
              </a:solidFill>
              <a:latin typeface="Calibri"/>
              <a:ea typeface="+mn-ea"/>
            </a:endParaRPr>
          </a:p>
        </p:txBody>
      </p:sp>
      <p:sp>
        <p:nvSpPr>
          <p:cNvPr id="2052" name="Заголовок 1"/>
          <p:cNvSpPr txBox="1">
            <a:spLocks/>
          </p:cNvSpPr>
          <p:nvPr/>
        </p:nvSpPr>
        <p:spPr bwMode="auto">
          <a:xfrm>
            <a:off x="80963" y="2276475"/>
            <a:ext cx="8958262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7112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1pPr>
            <a:lvl2pPr marL="742950" indent="-285750" defTabSz="7112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 defTabSz="7112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 defTabSz="7112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 defTabSz="7112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defTabSz="711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defTabSz="711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defTabSz="711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defTabSz="711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pPr algn="ctr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360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Жас</a:t>
            </a:r>
            <a:r>
              <a:rPr lang="ru-RU" sz="3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мамандардың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 </a:t>
            </a:r>
            <a:r>
              <a:rPr lang="ru-RU" sz="360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және</a:t>
            </a:r>
            <a:r>
              <a:rPr lang="ru-RU" sz="3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 </a:t>
            </a:r>
            <a:r>
              <a:rPr lang="ru-RU" sz="360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PhD</a:t>
            </a:r>
            <a:r>
              <a:rPr lang="ru-RU" sz="3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 философия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докторларының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 </a:t>
            </a:r>
            <a:r>
              <a:rPr lang="ru-RU" sz="360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жұмысқа</a:t>
            </a:r>
            <a:r>
              <a:rPr lang="ru-RU" sz="36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орналастырылуын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 </a:t>
            </a:r>
            <a:r>
              <a:rPr lang="ru-RU" sz="360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мониторингілеу</a:t>
            </a:r>
            <a:r>
              <a:rPr lang="ru-RU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Book Antiqua" pitchFamily="18" charset="0"/>
              </a:rPr>
              <a:t> </a:t>
            </a:r>
            <a:endParaRPr lang="ru-RU" sz="36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Book Antiqua" pitchFamily="18" charset="0"/>
            </a:endParaRPr>
          </a:p>
        </p:txBody>
      </p:sp>
      <p:pic>
        <p:nvPicPr>
          <p:cNvPr id="149509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188507"/>
            <a:ext cx="1370177" cy="1152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21067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TextBox 1"/>
          <p:cNvSpPr txBox="1">
            <a:spLocks noChangeArrowheads="1"/>
          </p:cNvSpPr>
          <p:nvPr/>
        </p:nvSpPr>
        <p:spPr bwMode="auto">
          <a:xfrm>
            <a:off x="1825181" y="2204864"/>
            <a:ext cx="59683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70C0"/>
                </a:solidFill>
                <a:latin typeface="Book Antiqua" pitchFamily="18" charset="0"/>
              </a:rPr>
              <a:t>НАЗАРЛАРЫҢЫЗҒА РАҚМЕТ!</a:t>
            </a:r>
          </a:p>
        </p:txBody>
      </p:sp>
      <p:pic>
        <p:nvPicPr>
          <p:cNvPr id="163843" name="Picture 2" descr="C:\Users\TastanbaevaZh\Desktop\fincent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88913"/>
            <a:ext cx="26670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7544" y="3501008"/>
            <a:ext cx="839526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rgbClr val="002060"/>
                </a:solidFill>
                <a:latin typeface="Book Antiqua" pitchFamily="18" charset="0"/>
              </a:rPr>
              <a:t>Байланысу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Book Antiqua" pitchFamily="18" charset="0"/>
              </a:rPr>
              <a:t>тетіктері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: 8(7172)69-50-38, 69-50-49, </a:t>
            </a:r>
            <a:r>
              <a:rPr lang="ru-RU" sz="2400" b="1" dirty="0">
                <a:solidFill>
                  <a:srgbClr val="002060"/>
                </a:solidFill>
                <a:latin typeface="Book Antiqua" pitchFamily="18" charset="0"/>
              </a:rPr>
              <a:t>69-50-56, 69-50-57, 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69-50-58</a:t>
            </a:r>
            <a:b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Сайт: </a:t>
            </a:r>
            <a:r>
              <a:rPr lang="en-US" sz="2400" b="1" dirty="0">
                <a:solidFill>
                  <a:srgbClr val="002060"/>
                </a:solidFill>
                <a:latin typeface="Book Antiqua" pitchFamily="18" charset="0"/>
                <a:hlinkClick r:id="rId3"/>
              </a:rPr>
              <a:t>https://fincenter.kz</a:t>
            </a:r>
            <a:r>
              <a:rPr lang="en-US" sz="2400" b="1" dirty="0" smtClean="0">
                <a:solidFill>
                  <a:srgbClr val="002060"/>
                </a:solidFill>
                <a:latin typeface="Book Antiqua" pitchFamily="18" charset="0"/>
                <a:hlinkClick r:id="rId3"/>
              </a:rPr>
              <a:t>/</a:t>
            </a:r>
            <a:endParaRPr lang="ru-RU" sz="2400" b="1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rgbClr val="002060"/>
                </a:solidFill>
                <a:latin typeface="Book Antiqua" pitchFamily="18" charset="0"/>
              </a:rPr>
              <a:t>Электрондық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Book Antiqua" pitchFamily="18" charset="0"/>
              </a:rPr>
              <a:t>пошта</a:t>
            </a:r>
            <a:r>
              <a:rPr lang="ru-RU" sz="2400" b="1" dirty="0" smtClean="0">
                <a:solidFill>
                  <a:srgbClr val="002060"/>
                </a:solidFill>
                <a:latin typeface="Book Antiqua" pitchFamily="18" charset="0"/>
              </a:rPr>
              <a:t>: </a:t>
            </a:r>
            <a:r>
              <a:rPr lang="en-US" sz="2400" b="1" dirty="0" smtClean="0">
                <a:solidFill>
                  <a:srgbClr val="002060"/>
                </a:solidFill>
                <a:latin typeface="Book Antiqua" pitchFamily="18" charset="0"/>
                <a:hlinkClick r:id="rId4"/>
              </a:rPr>
              <a:t>fincenter@fincenter.kz</a:t>
            </a:r>
            <a:endParaRPr lang="kk-KZ" sz="2400" b="1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endParaRPr lang="ru-RU" sz="24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94571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Заголовок 1"/>
          <p:cNvSpPr txBox="1">
            <a:spLocks/>
          </p:cNvSpPr>
          <p:nvPr/>
        </p:nvSpPr>
        <p:spPr bwMode="auto">
          <a:xfrm>
            <a:off x="395288" y="116057"/>
            <a:ext cx="82296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«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Білім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туралы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»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Қазақстан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Республикасы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Заңының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47-бабының 17-тармағына,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сондай-ақ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Маманды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жұмысқа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жіберу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қағидаларына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(2012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жылғы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30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наурыздағы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№ 390 ҚР ҮҚ)</a:t>
            </a:r>
          </a:p>
        </p:txBody>
      </p:sp>
      <p:grpSp>
        <p:nvGrpSpPr>
          <p:cNvPr id="178179" name="Группа 4"/>
          <p:cNvGrpSpPr>
            <a:grpSpLocks/>
          </p:cNvGrpSpPr>
          <p:nvPr/>
        </p:nvGrpSpPr>
        <p:grpSpPr bwMode="auto">
          <a:xfrm>
            <a:off x="179388" y="1544638"/>
            <a:ext cx="8094662" cy="4482956"/>
            <a:chOff x="509786" y="1196752"/>
            <a:chExt cx="8094662" cy="4482956"/>
          </a:xfrm>
        </p:grpSpPr>
        <p:sp>
          <p:nvSpPr>
            <p:cNvPr id="178181" name="Rectangle 2"/>
            <p:cNvSpPr>
              <a:spLocks noChangeArrowheads="1"/>
            </p:cNvSpPr>
            <p:nvPr/>
          </p:nvSpPr>
          <p:spPr bwMode="auto">
            <a:xfrm>
              <a:off x="2597348" y="1763489"/>
              <a:ext cx="5991225" cy="931863"/>
            </a:xfrm>
            <a:prstGeom prst="rect">
              <a:avLst/>
            </a:prstGeom>
            <a:gradFill rotWithShape="1">
              <a:gsLst>
                <a:gs pos="0">
                  <a:srgbClr val="FFD8B1"/>
                </a:gs>
                <a:gs pos="100000">
                  <a:srgbClr val="766452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178182" name="Rectangle 3"/>
            <p:cNvSpPr>
              <a:spLocks noChangeArrowheads="1"/>
            </p:cNvSpPr>
            <p:nvPr/>
          </p:nvSpPr>
          <p:spPr bwMode="auto">
            <a:xfrm>
              <a:off x="4437261" y="4462239"/>
              <a:ext cx="4151312" cy="1206500"/>
            </a:xfrm>
            <a:prstGeom prst="rect">
              <a:avLst/>
            </a:prstGeom>
            <a:gradFill rotWithShape="1">
              <a:gsLst>
                <a:gs pos="0">
                  <a:srgbClr val="ACCEBD"/>
                </a:gs>
                <a:gs pos="100000">
                  <a:srgbClr val="505F57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178183" name="Rectangle 4"/>
            <p:cNvSpPr>
              <a:spLocks noChangeArrowheads="1"/>
            </p:cNvSpPr>
            <p:nvPr/>
          </p:nvSpPr>
          <p:spPr bwMode="auto">
            <a:xfrm>
              <a:off x="3111698" y="2625502"/>
              <a:ext cx="5492750" cy="931862"/>
            </a:xfrm>
            <a:prstGeom prst="rect">
              <a:avLst/>
            </a:prstGeom>
            <a:gradFill rotWithShape="1">
              <a:gsLst>
                <a:gs pos="0">
                  <a:srgbClr val="E2E0A0"/>
                </a:gs>
                <a:gs pos="100000">
                  <a:srgbClr val="69684A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178184" name="Rectangle 5"/>
            <p:cNvSpPr>
              <a:spLocks noChangeArrowheads="1"/>
            </p:cNvSpPr>
            <p:nvPr/>
          </p:nvSpPr>
          <p:spPr bwMode="auto">
            <a:xfrm>
              <a:off x="3697486" y="3558952"/>
              <a:ext cx="4891087" cy="904875"/>
            </a:xfrm>
            <a:prstGeom prst="rect">
              <a:avLst/>
            </a:prstGeom>
            <a:gradFill rotWithShape="1">
              <a:gsLst>
                <a:gs pos="0">
                  <a:srgbClr val="BED25A"/>
                </a:gs>
                <a:gs pos="100000">
                  <a:srgbClr val="58612A">
                    <a:alpha val="0"/>
                  </a:srgb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178185" name="Line 6"/>
            <p:cNvSpPr>
              <a:spLocks noChangeShapeType="1"/>
            </p:cNvSpPr>
            <p:nvPr/>
          </p:nvSpPr>
          <p:spPr bwMode="auto">
            <a:xfrm>
              <a:off x="2929136" y="2627089"/>
              <a:ext cx="5659437" cy="0"/>
            </a:xfrm>
            <a:prstGeom prst="line">
              <a:avLst/>
            </a:prstGeom>
            <a:noFill/>
            <a:ln w="12700">
              <a:solidFill>
                <a:srgbClr val="000000">
                  <a:alpha val="50195"/>
                </a:srgb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178186" name="Line 7"/>
            <p:cNvSpPr>
              <a:spLocks noChangeShapeType="1"/>
            </p:cNvSpPr>
            <p:nvPr/>
          </p:nvSpPr>
          <p:spPr bwMode="auto">
            <a:xfrm>
              <a:off x="3697486" y="3558952"/>
              <a:ext cx="4891087" cy="0"/>
            </a:xfrm>
            <a:prstGeom prst="line">
              <a:avLst/>
            </a:prstGeom>
            <a:noFill/>
            <a:ln w="12700">
              <a:solidFill>
                <a:srgbClr val="000000">
                  <a:alpha val="50195"/>
                </a:srgb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178187" name="Line 8"/>
            <p:cNvSpPr>
              <a:spLocks noChangeShapeType="1"/>
            </p:cNvSpPr>
            <p:nvPr/>
          </p:nvSpPr>
          <p:spPr bwMode="auto">
            <a:xfrm>
              <a:off x="4286448" y="4463827"/>
              <a:ext cx="4302125" cy="0"/>
            </a:xfrm>
            <a:prstGeom prst="line">
              <a:avLst/>
            </a:prstGeom>
            <a:noFill/>
            <a:ln w="12700">
              <a:solidFill>
                <a:srgbClr val="000000">
                  <a:alpha val="50195"/>
                </a:srgb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178188" name="Line 9"/>
            <p:cNvSpPr>
              <a:spLocks noChangeShapeType="1"/>
            </p:cNvSpPr>
            <p:nvPr/>
          </p:nvSpPr>
          <p:spPr bwMode="auto">
            <a:xfrm>
              <a:off x="509786" y="5668739"/>
              <a:ext cx="8078787" cy="0"/>
            </a:xfrm>
            <a:prstGeom prst="line">
              <a:avLst/>
            </a:prstGeom>
            <a:noFill/>
            <a:ln w="12700">
              <a:solidFill>
                <a:srgbClr val="000000">
                  <a:alpha val="50195"/>
                </a:srgbClr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2000" b="1" smtClean="0">
                <a:solidFill>
                  <a:srgbClr val="31B6FD"/>
                </a:solidFill>
                <a:latin typeface="Lucida Sans Unicode" pitchFamily="34" charset="0"/>
                <a:ea typeface="굴림" pitchFamily="34" charset="-127"/>
              </a:endParaRPr>
            </a:p>
          </p:txBody>
        </p:sp>
        <p:sp>
          <p:nvSpPr>
            <p:cNvPr id="178189" name="Text Box 10"/>
            <p:cNvSpPr txBox="1">
              <a:spLocks noChangeArrowheads="1"/>
            </p:cNvSpPr>
            <p:nvPr/>
          </p:nvSpPr>
          <p:spPr bwMode="auto">
            <a:xfrm>
              <a:off x="5188148" y="4479379"/>
              <a:ext cx="2915195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9pPr>
            </a:lstStyle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2016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жылдан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бастап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оқуға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түскендер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/>
              </a:r>
              <a:b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</a:b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(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педагогтік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және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медициналық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мамандықтар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)</a:t>
              </a:r>
            </a:p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2017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жылдан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бастап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оқуға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түскендер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(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басқа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мамандықтар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)</a:t>
              </a:r>
              <a:endParaRPr kumimoji="1" lang="en-US" altLang="ko-KR" sz="1200" dirty="0">
                <a:solidFill>
                  <a:srgbClr val="002060"/>
                </a:solidFill>
                <a:latin typeface="Book Antiqua" pitchFamily="18" charset="0"/>
              </a:endParaRPr>
            </a:p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altLang="ko-KR" sz="1200" dirty="0">
                <a:solidFill>
                  <a:srgbClr val="002060"/>
                </a:solidFill>
                <a:latin typeface="Book Antiqua" pitchFamily="18" charset="0"/>
              </a:endParaRPr>
            </a:p>
          </p:txBody>
        </p:sp>
        <p:sp>
          <p:nvSpPr>
            <p:cNvPr id="178190" name="Text Box 11"/>
            <p:cNvSpPr txBox="1">
              <a:spLocks noChangeArrowheads="1"/>
            </p:cNvSpPr>
            <p:nvPr/>
          </p:nvSpPr>
          <p:spPr bwMode="auto">
            <a:xfrm>
              <a:off x="4437261" y="3765327"/>
              <a:ext cx="36327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9pPr>
            </a:lstStyle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2012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жылдан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бастап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оқуға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түскендер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endParaRPr kumimoji="1" lang="ru-RU" altLang="ko-KR" sz="1200" dirty="0" smtClean="0">
                <a:solidFill>
                  <a:srgbClr val="002060"/>
                </a:solidFill>
                <a:latin typeface="Book Antiqua" pitchFamily="18" charset="0"/>
              </a:endParaRPr>
            </a:p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(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барлық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мамандықтар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)</a:t>
              </a:r>
              <a:endParaRPr kumimoji="1" lang="en-US" altLang="ko-KR" sz="1200" dirty="0" smtClean="0">
                <a:solidFill>
                  <a:srgbClr val="002060"/>
                </a:solidFill>
                <a:latin typeface="Book Antiqua" pitchFamily="18" charset="0"/>
              </a:endParaRPr>
            </a:p>
          </p:txBody>
        </p:sp>
        <p:sp>
          <p:nvSpPr>
            <p:cNvPr id="178191" name="Text Box 12"/>
            <p:cNvSpPr txBox="1">
              <a:spLocks noChangeArrowheads="1"/>
            </p:cNvSpPr>
            <p:nvPr/>
          </p:nvSpPr>
          <p:spPr bwMode="auto">
            <a:xfrm>
              <a:off x="3894162" y="2721074"/>
              <a:ext cx="4175844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9pPr>
            </a:lstStyle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endParaRPr kumimoji="1" lang="ru-RU" altLang="ko-KR" sz="1200" dirty="0">
                <a:solidFill>
                  <a:srgbClr val="002060"/>
                </a:solidFill>
                <a:latin typeface="Book Antiqua" pitchFamily="18" charset="0"/>
              </a:endParaRPr>
            </a:p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2012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жылдан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бастап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оқуға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түскендер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(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педагогтік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және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медициналық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мамандықтар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)</a:t>
              </a:r>
              <a:b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</a:b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2017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жылдан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бастап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оқуға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түскендер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 (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басқа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мамандықтар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)</a:t>
              </a:r>
              <a:endParaRPr kumimoji="1" lang="en-US" altLang="ko-KR" sz="1200" dirty="0">
                <a:solidFill>
                  <a:srgbClr val="002060"/>
                </a:solidFill>
                <a:latin typeface="Book Antiqua" pitchFamily="18" charset="0"/>
              </a:endParaRPr>
            </a:p>
          </p:txBody>
        </p:sp>
        <p:sp>
          <p:nvSpPr>
            <p:cNvPr id="178192" name="Text Box 13"/>
            <p:cNvSpPr txBox="1">
              <a:spLocks noChangeArrowheads="1"/>
            </p:cNvSpPr>
            <p:nvPr/>
          </p:nvSpPr>
          <p:spPr bwMode="auto">
            <a:xfrm>
              <a:off x="2963146" y="1857078"/>
              <a:ext cx="5106860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Lucida Sans Unicode" pitchFamily="34" charset="0"/>
                  <a:ea typeface="굴림" pitchFamily="34" charset="-127"/>
                </a:defRPr>
              </a:lvl9pPr>
            </a:lstStyle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2008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жылдан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бастап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оқуға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түскендер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(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педагогтік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және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медициналық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мамандықтар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)</a:t>
              </a:r>
              <a:endParaRPr kumimoji="1" lang="en-US" altLang="ko-KR" sz="1200" dirty="0" smtClean="0">
                <a:solidFill>
                  <a:srgbClr val="002060"/>
                </a:solidFill>
                <a:latin typeface="Book Antiqua" pitchFamily="18" charset="0"/>
              </a:endParaRPr>
            </a:p>
            <a:p>
              <a:pPr algn="r" eaLnBrk="0" fontAlgn="base" latinLnBrk="1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2012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жылдан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бастап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оқуға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түскендер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(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ветеринариялық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мамандықтар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)</a:t>
              </a:r>
              <a:b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</a:b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2017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жылдан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бастап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оқуға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>
                  <a:solidFill>
                    <a:srgbClr val="002060"/>
                  </a:solidFill>
                  <a:latin typeface="Book Antiqua" pitchFamily="18" charset="0"/>
                </a:rPr>
                <a:t>түскендер</a:t>
              </a:r>
              <a:r>
                <a:rPr kumimoji="1" lang="ru-RU" altLang="ko-KR" sz="1200" dirty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(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басқа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 </a:t>
              </a:r>
              <a:r>
                <a:rPr kumimoji="1" lang="ru-RU" altLang="ko-KR" sz="1200" dirty="0" err="1" smtClean="0">
                  <a:solidFill>
                    <a:srgbClr val="002060"/>
                  </a:solidFill>
                  <a:latin typeface="Book Antiqua" pitchFamily="18" charset="0"/>
                </a:rPr>
                <a:t>мамандықтар</a:t>
              </a:r>
              <a:r>
                <a:rPr kumimoji="1" lang="ru-RU" altLang="ko-KR" sz="1200" dirty="0" smtClean="0">
                  <a:solidFill>
                    <a:srgbClr val="002060"/>
                  </a:solidFill>
                  <a:latin typeface="Book Antiqua" pitchFamily="18" charset="0"/>
                </a:rPr>
                <a:t>)</a:t>
              </a:r>
              <a:endParaRPr kumimoji="1" lang="en-US" altLang="ko-KR" sz="1200" dirty="0" smtClean="0">
                <a:solidFill>
                  <a:srgbClr val="002060"/>
                </a:solidFill>
                <a:latin typeface="Book Antiqua" pitchFamily="18" charset="0"/>
              </a:endParaRPr>
            </a:p>
          </p:txBody>
        </p:sp>
        <p:grpSp>
          <p:nvGrpSpPr>
            <p:cNvPr id="178193" name="Group 14"/>
            <p:cNvGrpSpPr>
              <a:grpSpLocks/>
            </p:cNvGrpSpPr>
            <p:nvPr/>
          </p:nvGrpSpPr>
          <p:grpSpPr bwMode="auto">
            <a:xfrm>
              <a:off x="509786" y="1196752"/>
              <a:ext cx="4678362" cy="4476750"/>
              <a:chOff x="-115" y="653"/>
              <a:chExt cx="3913" cy="3607"/>
            </a:xfrm>
          </p:grpSpPr>
          <p:grpSp>
            <p:nvGrpSpPr>
              <p:cNvPr id="178198" name="Group 15"/>
              <p:cNvGrpSpPr>
                <a:grpSpLocks/>
              </p:cNvGrpSpPr>
              <p:nvPr/>
            </p:nvGrpSpPr>
            <p:grpSpPr bwMode="auto">
              <a:xfrm>
                <a:off x="-115" y="3051"/>
                <a:ext cx="3913" cy="1214"/>
                <a:chOff x="61" y="3086"/>
                <a:chExt cx="2912" cy="963"/>
              </a:xfrm>
            </p:grpSpPr>
            <p:sp>
              <p:nvSpPr>
                <p:cNvPr id="39" name="Freeform 16"/>
                <p:cNvSpPr>
                  <a:spLocks/>
                </p:cNvSpPr>
                <p:nvPr/>
              </p:nvSpPr>
              <p:spPr bwMode="gray">
                <a:xfrm>
                  <a:off x="351" y="3086"/>
                  <a:ext cx="2242" cy="346"/>
                </a:xfrm>
                <a:custGeom>
                  <a:avLst/>
                  <a:gdLst>
                    <a:gd name="T0" fmla="*/ 0 w 2208"/>
                    <a:gd name="T1" fmla="*/ 1672 h 303"/>
                    <a:gd name="T2" fmla="*/ 2412 w 2208"/>
                    <a:gd name="T3" fmla="*/ 1698 h 303"/>
                    <a:gd name="T4" fmla="*/ 2693 w 2208"/>
                    <a:gd name="T5" fmla="*/ 0 h 303"/>
                    <a:gd name="T6" fmla="*/ 842 w 2208"/>
                    <a:gd name="T7" fmla="*/ 159 h 303"/>
                    <a:gd name="T8" fmla="*/ 0 w 2208"/>
                    <a:gd name="T9" fmla="*/ 1672 h 30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08"/>
                    <a:gd name="T16" fmla="*/ 0 h 303"/>
                    <a:gd name="T17" fmla="*/ 2208 w 2208"/>
                    <a:gd name="T18" fmla="*/ 303 h 30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08" h="303">
                      <a:moveTo>
                        <a:pt x="0" y="298"/>
                      </a:moveTo>
                      <a:lnTo>
                        <a:pt x="1979" y="302"/>
                      </a:lnTo>
                      <a:lnTo>
                        <a:pt x="2207" y="0"/>
                      </a:lnTo>
                      <a:lnTo>
                        <a:pt x="690" y="28"/>
                      </a:lnTo>
                      <a:lnTo>
                        <a:pt x="0" y="298"/>
                      </a:lnTo>
                    </a:path>
                  </a:pathLst>
                </a:custGeom>
                <a:solidFill>
                  <a:srgbClr val="5590D7"/>
                </a:solidFill>
                <a:ln w="3175" cap="rnd">
                  <a:solidFill>
                    <a:schemeClr val="tx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2000" b="1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  <p:sp>
              <p:nvSpPr>
                <p:cNvPr id="40" name="Freeform 17"/>
                <p:cNvSpPr>
                  <a:spLocks/>
                </p:cNvSpPr>
                <p:nvPr/>
              </p:nvSpPr>
              <p:spPr bwMode="gray">
                <a:xfrm>
                  <a:off x="61" y="3429"/>
                  <a:ext cx="2597" cy="617"/>
                </a:xfrm>
                <a:custGeom>
                  <a:avLst/>
                  <a:gdLst>
                    <a:gd name="T0" fmla="*/ 0 w 2557"/>
                    <a:gd name="T1" fmla="*/ 3186 h 538"/>
                    <a:gd name="T2" fmla="*/ 3128 w 2557"/>
                    <a:gd name="T3" fmla="*/ 3182 h 538"/>
                    <a:gd name="T4" fmla="*/ 2767 w 2557"/>
                    <a:gd name="T5" fmla="*/ 1 h 538"/>
                    <a:gd name="T6" fmla="*/ 353 w 2557"/>
                    <a:gd name="T7" fmla="*/ 0 h 538"/>
                    <a:gd name="T8" fmla="*/ 0 w 2557"/>
                    <a:gd name="T9" fmla="*/ 3186 h 5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57"/>
                    <a:gd name="T16" fmla="*/ 0 h 538"/>
                    <a:gd name="T17" fmla="*/ 2557 w 2557"/>
                    <a:gd name="T18" fmla="*/ 538 h 5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57" h="538">
                      <a:moveTo>
                        <a:pt x="0" y="537"/>
                      </a:moveTo>
                      <a:lnTo>
                        <a:pt x="2556" y="536"/>
                      </a:lnTo>
                      <a:lnTo>
                        <a:pt x="2262" y="1"/>
                      </a:lnTo>
                      <a:lnTo>
                        <a:pt x="288" y="0"/>
                      </a:lnTo>
                      <a:lnTo>
                        <a:pt x="0" y="537"/>
                      </a:lnTo>
                    </a:path>
                  </a:pathLst>
                </a:custGeom>
                <a:solidFill>
                  <a:schemeClr val="tx2">
                    <a:lumMod val="60000"/>
                    <a:lumOff val="40000"/>
                  </a:schemeClr>
                </a:solidFill>
                <a:ln w="3175" cap="rnd">
                  <a:solidFill>
                    <a:schemeClr val="tx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2000" b="1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  <p:sp>
              <p:nvSpPr>
                <p:cNvPr id="41" name="Freeform 18"/>
                <p:cNvSpPr>
                  <a:spLocks/>
                </p:cNvSpPr>
                <p:nvPr/>
              </p:nvSpPr>
              <p:spPr bwMode="gray">
                <a:xfrm>
                  <a:off x="2352" y="3092"/>
                  <a:ext cx="621" cy="957"/>
                </a:xfrm>
                <a:custGeom>
                  <a:avLst/>
                  <a:gdLst>
                    <a:gd name="T0" fmla="*/ 366 w 612"/>
                    <a:gd name="T1" fmla="*/ 4837 h 836"/>
                    <a:gd name="T2" fmla="*/ 739 w 612"/>
                    <a:gd name="T3" fmla="*/ 2755 h 836"/>
                    <a:gd name="T4" fmla="*/ 273 w 612"/>
                    <a:gd name="T5" fmla="*/ 0 h 836"/>
                    <a:gd name="T6" fmla="*/ 0 w 612"/>
                    <a:gd name="T7" fmla="*/ 1753 h 836"/>
                    <a:gd name="T8" fmla="*/ 366 w 612"/>
                    <a:gd name="T9" fmla="*/ 4837 h 8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12"/>
                    <a:gd name="T16" fmla="*/ 0 h 836"/>
                    <a:gd name="T17" fmla="*/ 612 w 612"/>
                    <a:gd name="T18" fmla="*/ 836 h 8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12" h="836">
                      <a:moveTo>
                        <a:pt x="302" y="835"/>
                      </a:moveTo>
                      <a:lnTo>
                        <a:pt x="611" y="476"/>
                      </a:lnTo>
                      <a:lnTo>
                        <a:pt x="226" y="0"/>
                      </a:lnTo>
                      <a:lnTo>
                        <a:pt x="0" y="302"/>
                      </a:lnTo>
                      <a:lnTo>
                        <a:pt x="302" y="835"/>
                      </a:lnTo>
                    </a:path>
                  </a:pathLst>
                </a:custGeom>
                <a:solidFill>
                  <a:srgbClr val="70A2DE"/>
                </a:solidFill>
                <a:ln w="3175" cap="rnd">
                  <a:solidFill>
                    <a:schemeClr val="tx2">
                      <a:lumMod val="20000"/>
                      <a:lumOff val="80000"/>
                    </a:schemeClr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2000" b="1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</p:grpSp>
          <p:grpSp>
            <p:nvGrpSpPr>
              <p:cNvPr id="178199" name="Group 19"/>
              <p:cNvGrpSpPr>
                <a:grpSpLocks/>
              </p:cNvGrpSpPr>
              <p:nvPr/>
            </p:nvGrpSpPr>
            <p:grpSpPr bwMode="auto">
              <a:xfrm>
                <a:off x="305" y="2403"/>
                <a:ext cx="2912" cy="963"/>
                <a:chOff x="305" y="2403"/>
                <a:chExt cx="2912" cy="963"/>
              </a:xfrm>
            </p:grpSpPr>
            <p:sp>
              <p:nvSpPr>
                <p:cNvPr id="178211" name="Freeform 20"/>
                <p:cNvSpPr>
                  <a:spLocks/>
                </p:cNvSpPr>
                <p:nvPr/>
              </p:nvSpPr>
              <p:spPr bwMode="gray">
                <a:xfrm>
                  <a:off x="595" y="2403"/>
                  <a:ext cx="2242" cy="346"/>
                </a:xfrm>
                <a:custGeom>
                  <a:avLst/>
                  <a:gdLst>
                    <a:gd name="T0" fmla="*/ 0 w 2208"/>
                    <a:gd name="T1" fmla="*/ 89569 h 303"/>
                    <a:gd name="T2" fmla="*/ 3814 w 2208"/>
                    <a:gd name="T3" fmla="*/ 91006 h 303"/>
                    <a:gd name="T4" fmla="*/ 4260 w 2208"/>
                    <a:gd name="T5" fmla="*/ 0 h 303"/>
                    <a:gd name="T6" fmla="*/ 1332 w 2208"/>
                    <a:gd name="T7" fmla="*/ 8581 h 303"/>
                    <a:gd name="T8" fmla="*/ 0 w 2208"/>
                    <a:gd name="T9" fmla="*/ 89569 h 30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08"/>
                    <a:gd name="T16" fmla="*/ 0 h 303"/>
                    <a:gd name="T17" fmla="*/ 2208 w 2208"/>
                    <a:gd name="T18" fmla="*/ 303 h 30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08" h="303">
                      <a:moveTo>
                        <a:pt x="0" y="298"/>
                      </a:moveTo>
                      <a:lnTo>
                        <a:pt x="1979" y="302"/>
                      </a:lnTo>
                      <a:lnTo>
                        <a:pt x="2207" y="0"/>
                      </a:lnTo>
                      <a:lnTo>
                        <a:pt x="690" y="28"/>
                      </a:lnTo>
                      <a:lnTo>
                        <a:pt x="0" y="298"/>
                      </a:lnTo>
                    </a:path>
                  </a:pathLst>
                </a:custGeom>
                <a:gradFill rotWithShape="1">
                  <a:gsLst>
                    <a:gs pos="0">
                      <a:srgbClr val="558000"/>
                    </a:gs>
                    <a:gs pos="50000">
                      <a:srgbClr val="385500"/>
                    </a:gs>
                    <a:gs pos="100000">
                      <a:srgbClr val="558000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  <p:sp>
              <p:nvSpPr>
                <p:cNvPr id="37" name="Freeform 21"/>
                <p:cNvSpPr>
                  <a:spLocks/>
                </p:cNvSpPr>
                <p:nvPr/>
              </p:nvSpPr>
              <p:spPr bwMode="gray">
                <a:xfrm>
                  <a:off x="305" y="2746"/>
                  <a:ext cx="2597" cy="618"/>
                </a:xfrm>
                <a:custGeom>
                  <a:avLst/>
                  <a:gdLst>
                    <a:gd name="T0" fmla="*/ 0 w 2557"/>
                    <a:gd name="T1" fmla="*/ 4191 h 538"/>
                    <a:gd name="T2" fmla="*/ 3227 w 2557"/>
                    <a:gd name="T3" fmla="*/ 4185 h 538"/>
                    <a:gd name="T4" fmla="*/ 2854 w 2557"/>
                    <a:gd name="T5" fmla="*/ 1 h 538"/>
                    <a:gd name="T6" fmla="*/ 365 w 2557"/>
                    <a:gd name="T7" fmla="*/ 0 h 538"/>
                    <a:gd name="T8" fmla="*/ 0 w 2557"/>
                    <a:gd name="T9" fmla="*/ 4191 h 5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57"/>
                    <a:gd name="T16" fmla="*/ 0 h 538"/>
                    <a:gd name="T17" fmla="*/ 2557 w 2557"/>
                    <a:gd name="T18" fmla="*/ 538 h 5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57" h="538">
                      <a:moveTo>
                        <a:pt x="0" y="537"/>
                      </a:moveTo>
                      <a:lnTo>
                        <a:pt x="2556" y="536"/>
                      </a:lnTo>
                      <a:lnTo>
                        <a:pt x="2262" y="1"/>
                      </a:lnTo>
                      <a:lnTo>
                        <a:pt x="288" y="0"/>
                      </a:lnTo>
                      <a:lnTo>
                        <a:pt x="0" y="537"/>
                      </a:lnTo>
                    </a:path>
                  </a:pathLst>
                </a:custGeom>
                <a:gradFill rotWithShape="1">
                  <a:gsLst>
                    <a:gs pos="0">
                      <a:schemeClr val="accent4">
                        <a:lumMod val="60000"/>
                        <a:lumOff val="40000"/>
                      </a:schemeClr>
                    </a:gs>
                    <a:gs pos="98000">
                      <a:schemeClr val="accent4">
                        <a:lumMod val="75000"/>
                      </a:schemeClr>
                    </a:gs>
                  </a:gsLst>
                  <a:lin ang="2700000" scaled="1"/>
                </a:gra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2000" b="1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  <p:sp>
              <p:nvSpPr>
                <p:cNvPr id="38" name="Freeform 22"/>
                <p:cNvSpPr>
                  <a:spLocks/>
                </p:cNvSpPr>
                <p:nvPr/>
              </p:nvSpPr>
              <p:spPr bwMode="gray">
                <a:xfrm>
                  <a:off x="2595" y="2409"/>
                  <a:ext cx="619" cy="957"/>
                </a:xfrm>
                <a:custGeom>
                  <a:avLst/>
                  <a:gdLst>
                    <a:gd name="T0" fmla="*/ 376 w 612"/>
                    <a:gd name="T1" fmla="*/ 6338 h 836"/>
                    <a:gd name="T2" fmla="*/ 761 w 612"/>
                    <a:gd name="T3" fmla="*/ 3611 h 836"/>
                    <a:gd name="T4" fmla="*/ 281 w 612"/>
                    <a:gd name="T5" fmla="*/ 0 h 836"/>
                    <a:gd name="T6" fmla="*/ 0 w 612"/>
                    <a:gd name="T7" fmla="*/ 2297 h 836"/>
                    <a:gd name="T8" fmla="*/ 376 w 612"/>
                    <a:gd name="T9" fmla="*/ 6338 h 8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12"/>
                    <a:gd name="T16" fmla="*/ 0 h 836"/>
                    <a:gd name="T17" fmla="*/ 612 w 612"/>
                    <a:gd name="T18" fmla="*/ 836 h 8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12" h="836">
                      <a:moveTo>
                        <a:pt x="302" y="835"/>
                      </a:moveTo>
                      <a:lnTo>
                        <a:pt x="611" y="476"/>
                      </a:lnTo>
                      <a:lnTo>
                        <a:pt x="226" y="0"/>
                      </a:lnTo>
                      <a:lnTo>
                        <a:pt x="0" y="302"/>
                      </a:lnTo>
                      <a:lnTo>
                        <a:pt x="302" y="835"/>
                      </a:lnTo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 sz="2000" b="1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</p:grpSp>
          <p:grpSp>
            <p:nvGrpSpPr>
              <p:cNvPr id="178200" name="Group 23"/>
              <p:cNvGrpSpPr>
                <a:grpSpLocks/>
              </p:cNvGrpSpPr>
              <p:nvPr/>
            </p:nvGrpSpPr>
            <p:grpSpPr bwMode="auto">
              <a:xfrm>
                <a:off x="635" y="1825"/>
                <a:ext cx="2150" cy="838"/>
                <a:chOff x="635" y="1825"/>
                <a:chExt cx="2150" cy="838"/>
              </a:xfrm>
            </p:grpSpPr>
            <p:sp>
              <p:nvSpPr>
                <p:cNvPr id="178208" name="Freeform 24"/>
                <p:cNvSpPr>
                  <a:spLocks/>
                </p:cNvSpPr>
                <p:nvPr/>
              </p:nvSpPr>
              <p:spPr bwMode="gray">
                <a:xfrm>
                  <a:off x="2261" y="1825"/>
                  <a:ext cx="524" cy="838"/>
                </a:xfrm>
                <a:custGeom>
                  <a:avLst/>
                  <a:gdLst>
                    <a:gd name="T0" fmla="*/ 0 w 516"/>
                    <a:gd name="T1" fmla="*/ 67361 h 732"/>
                    <a:gd name="T2" fmla="*/ 570 w 516"/>
                    <a:gd name="T3" fmla="*/ 245228 h 732"/>
                    <a:gd name="T4" fmla="*/ 997 w 516"/>
                    <a:gd name="T5" fmla="*/ 148815 h 732"/>
                    <a:gd name="T6" fmla="*/ 302 w 516"/>
                    <a:gd name="T7" fmla="*/ 0 h 732"/>
                    <a:gd name="T8" fmla="*/ 0 w 516"/>
                    <a:gd name="T9" fmla="*/ 67361 h 7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16"/>
                    <a:gd name="T16" fmla="*/ 0 h 732"/>
                    <a:gd name="T17" fmla="*/ 516 w 516"/>
                    <a:gd name="T18" fmla="*/ 732 h 7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16" h="732">
                      <a:moveTo>
                        <a:pt x="0" y="201"/>
                      </a:moveTo>
                      <a:lnTo>
                        <a:pt x="294" y="731"/>
                      </a:lnTo>
                      <a:lnTo>
                        <a:pt x="515" y="444"/>
                      </a:lnTo>
                      <a:lnTo>
                        <a:pt x="156" y="0"/>
                      </a:lnTo>
                      <a:lnTo>
                        <a:pt x="0" y="201"/>
                      </a:lnTo>
                    </a:path>
                  </a:pathLst>
                </a:custGeom>
                <a:solidFill>
                  <a:srgbClr val="FEF8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  <p:sp>
              <p:nvSpPr>
                <p:cNvPr id="178209" name="Freeform 25"/>
                <p:cNvSpPr>
                  <a:spLocks/>
                </p:cNvSpPr>
                <p:nvPr/>
              </p:nvSpPr>
              <p:spPr bwMode="gray">
                <a:xfrm>
                  <a:off x="915" y="1825"/>
                  <a:ext cx="1504" cy="226"/>
                </a:xfrm>
                <a:custGeom>
                  <a:avLst/>
                  <a:gdLst>
                    <a:gd name="T0" fmla="*/ 0 w 1481"/>
                    <a:gd name="T1" fmla="*/ 72095 h 197"/>
                    <a:gd name="T2" fmla="*/ 2577 w 1481"/>
                    <a:gd name="T3" fmla="*/ 72095 h 197"/>
                    <a:gd name="T4" fmla="*/ 2870 w 1481"/>
                    <a:gd name="T5" fmla="*/ 0 h 197"/>
                    <a:gd name="T6" fmla="*/ 713 w 1481"/>
                    <a:gd name="T7" fmla="*/ 3 h 197"/>
                    <a:gd name="T8" fmla="*/ 0 w 1481"/>
                    <a:gd name="T9" fmla="*/ 72095 h 19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81"/>
                    <a:gd name="T16" fmla="*/ 0 h 197"/>
                    <a:gd name="T17" fmla="*/ 1481 w 1481"/>
                    <a:gd name="T18" fmla="*/ 197 h 19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81" h="197">
                      <a:moveTo>
                        <a:pt x="0" y="196"/>
                      </a:moveTo>
                      <a:lnTo>
                        <a:pt x="1329" y="196"/>
                      </a:lnTo>
                      <a:lnTo>
                        <a:pt x="1480" y="0"/>
                      </a:lnTo>
                      <a:lnTo>
                        <a:pt x="367" y="3"/>
                      </a:lnTo>
                      <a:lnTo>
                        <a:pt x="0" y="196"/>
                      </a:lnTo>
                    </a:path>
                  </a:pathLst>
                </a:custGeom>
                <a:gradFill rotWithShape="1">
                  <a:gsLst>
                    <a:gs pos="0">
                      <a:srgbClr val="9E9A00"/>
                    </a:gs>
                    <a:gs pos="50000">
                      <a:srgbClr val="696600"/>
                    </a:gs>
                    <a:gs pos="100000">
                      <a:srgbClr val="9E9A00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  <p:sp>
              <p:nvSpPr>
                <p:cNvPr id="178210" name="Freeform 26"/>
                <p:cNvSpPr>
                  <a:spLocks/>
                </p:cNvSpPr>
                <p:nvPr/>
              </p:nvSpPr>
              <p:spPr bwMode="gray">
                <a:xfrm>
                  <a:off x="635" y="2051"/>
                  <a:ext cx="1935" cy="607"/>
                </a:xfrm>
                <a:custGeom>
                  <a:avLst/>
                  <a:gdLst>
                    <a:gd name="T0" fmla="*/ 0 w 1906"/>
                    <a:gd name="T1" fmla="*/ 180360 h 530"/>
                    <a:gd name="T2" fmla="*/ 3646 w 1906"/>
                    <a:gd name="T3" fmla="*/ 180360 h 530"/>
                    <a:gd name="T4" fmla="*/ 3075 w 1906"/>
                    <a:gd name="T5" fmla="*/ 0 h 530"/>
                    <a:gd name="T6" fmla="*/ 539 w 1906"/>
                    <a:gd name="T7" fmla="*/ 0 h 530"/>
                    <a:gd name="T8" fmla="*/ 0 w 1906"/>
                    <a:gd name="T9" fmla="*/ 180360 h 5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06"/>
                    <a:gd name="T16" fmla="*/ 0 h 530"/>
                    <a:gd name="T17" fmla="*/ 1906 w 1906"/>
                    <a:gd name="T18" fmla="*/ 530 h 5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06" h="530">
                      <a:moveTo>
                        <a:pt x="0" y="529"/>
                      </a:moveTo>
                      <a:lnTo>
                        <a:pt x="1905" y="529"/>
                      </a:lnTo>
                      <a:lnTo>
                        <a:pt x="1606" y="0"/>
                      </a:lnTo>
                      <a:lnTo>
                        <a:pt x="282" y="0"/>
                      </a:lnTo>
                      <a:lnTo>
                        <a:pt x="0" y="529"/>
                      </a:lnTo>
                    </a:path>
                  </a:pathLst>
                </a:custGeom>
                <a:gradFill rotWithShape="1">
                  <a:gsLst>
                    <a:gs pos="0">
                      <a:srgbClr val="CCCC00"/>
                    </a:gs>
                    <a:gs pos="100000">
                      <a:srgbClr val="5E5E00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</p:grpSp>
          <p:grpSp>
            <p:nvGrpSpPr>
              <p:cNvPr id="178201" name="Group 27"/>
              <p:cNvGrpSpPr>
                <a:grpSpLocks/>
              </p:cNvGrpSpPr>
              <p:nvPr/>
            </p:nvGrpSpPr>
            <p:grpSpPr bwMode="auto">
              <a:xfrm>
                <a:off x="955" y="1234"/>
                <a:ext cx="1404" cy="737"/>
                <a:chOff x="955" y="1234"/>
                <a:chExt cx="1404" cy="737"/>
              </a:xfrm>
            </p:grpSpPr>
            <p:sp>
              <p:nvSpPr>
                <p:cNvPr id="178205" name="Freeform 28"/>
                <p:cNvSpPr>
                  <a:spLocks/>
                </p:cNvSpPr>
                <p:nvPr/>
              </p:nvSpPr>
              <p:spPr bwMode="gray">
                <a:xfrm>
                  <a:off x="1250" y="1239"/>
                  <a:ext cx="742" cy="118"/>
                </a:xfrm>
                <a:custGeom>
                  <a:avLst/>
                  <a:gdLst>
                    <a:gd name="T0" fmla="*/ 0 w 734"/>
                    <a:gd name="T1" fmla="*/ 22714 h 104"/>
                    <a:gd name="T2" fmla="*/ 1038 w 734"/>
                    <a:gd name="T3" fmla="*/ 23580 h 104"/>
                    <a:gd name="T4" fmla="*/ 1167 w 734"/>
                    <a:gd name="T5" fmla="*/ 0 h 104"/>
                    <a:gd name="T6" fmla="*/ 284 w 734"/>
                    <a:gd name="T7" fmla="*/ 0 h 104"/>
                    <a:gd name="T8" fmla="*/ 0 w 734"/>
                    <a:gd name="T9" fmla="*/ 22714 h 10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34"/>
                    <a:gd name="T16" fmla="*/ 0 h 104"/>
                    <a:gd name="T17" fmla="*/ 734 w 734"/>
                    <a:gd name="T18" fmla="*/ 104 h 10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34" h="104">
                      <a:moveTo>
                        <a:pt x="0" y="100"/>
                      </a:moveTo>
                      <a:lnTo>
                        <a:pt x="652" y="103"/>
                      </a:lnTo>
                      <a:lnTo>
                        <a:pt x="733" y="0"/>
                      </a:lnTo>
                      <a:lnTo>
                        <a:pt x="180" y="0"/>
                      </a:lnTo>
                      <a:lnTo>
                        <a:pt x="0" y="100"/>
                      </a:lnTo>
                    </a:path>
                  </a:pathLst>
                </a:custGeom>
                <a:gradFill rotWithShape="1">
                  <a:gsLst>
                    <a:gs pos="0">
                      <a:srgbClr val="FF6535"/>
                    </a:gs>
                    <a:gs pos="50000">
                      <a:srgbClr val="A94323"/>
                    </a:gs>
                    <a:gs pos="100000">
                      <a:srgbClr val="FF6535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  <p:sp>
              <p:nvSpPr>
                <p:cNvPr id="178206" name="Freeform 29"/>
                <p:cNvSpPr>
                  <a:spLocks/>
                </p:cNvSpPr>
                <p:nvPr/>
              </p:nvSpPr>
              <p:spPr bwMode="gray">
                <a:xfrm>
                  <a:off x="955" y="1354"/>
                  <a:ext cx="1258" cy="617"/>
                </a:xfrm>
                <a:custGeom>
                  <a:avLst/>
                  <a:gdLst>
                    <a:gd name="T0" fmla="*/ 0 w 1239"/>
                    <a:gd name="T1" fmla="*/ 194238 h 538"/>
                    <a:gd name="T2" fmla="*/ 2380 w 1239"/>
                    <a:gd name="T3" fmla="*/ 194238 h 538"/>
                    <a:gd name="T4" fmla="*/ 1827 w 1239"/>
                    <a:gd name="T5" fmla="*/ 0 h 538"/>
                    <a:gd name="T6" fmla="*/ 554 w 1239"/>
                    <a:gd name="T7" fmla="*/ 0 h 538"/>
                    <a:gd name="T8" fmla="*/ 0 w 1239"/>
                    <a:gd name="T9" fmla="*/ 194238 h 5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39"/>
                    <a:gd name="T16" fmla="*/ 0 h 538"/>
                    <a:gd name="T17" fmla="*/ 1239 w 1239"/>
                    <a:gd name="T18" fmla="*/ 538 h 5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39" h="538">
                      <a:moveTo>
                        <a:pt x="0" y="537"/>
                      </a:moveTo>
                      <a:lnTo>
                        <a:pt x="1238" y="537"/>
                      </a:lnTo>
                      <a:lnTo>
                        <a:pt x="950" y="0"/>
                      </a:lnTo>
                      <a:lnTo>
                        <a:pt x="288" y="0"/>
                      </a:lnTo>
                      <a:lnTo>
                        <a:pt x="0" y="537"/>
                      </a:lnTo>
                    </a:path>
                  </a:pathLst>
                </a:custGeom>
                <a:gradFill rotWithShape="1">
                  <a:gsLst>
                    <a:gs pos="0">
                      <a:srgbClr val="FF9933"/>
                    </a:gs>
                    <a:gs pos="100000">
                      <a:srgbClr val="764718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  <p:sp>
              <p:nvSpPr>
                <p:cNvPr id="178207" name="Freeform 30"/>
                <p:cNvSpPr>
                  <a:spLocks/>
                </p:cNvSpPr>
                <p:nvPr/>
              </p:nvSpPr>
              <p:spPr bwMode="gray">
                <a:xfrm>
                  <a:off x="1914" y="1234"/>
                  <a:ext cx="445" cy="732"/>
                </a:xfrm>
                <a:custGeom>
                  <a:avLst/>
                  <a:gdLst>
                    <a:gd name="T0" fmla="*/ 516 w 439"/>
                    <a:gd name="T1" fmla="*/ 235104 h 638"/>
                    <a:gd name="T2" fmla="*/ 784 w 439"/>
                    <a:gd name="T3" fmla="*/ 162639 h 638"/>
                    <a:gd name="T4" fmla="*/ 134 w 439"/>
                    <a:gd name="T5" fmla="*/ 0 h 638"/>
                    <a:gd name="T6" fmla="*/ 0 w 439"/>
                    <a:gd name="T7" fmla="*/ 35237 h 638"/>
                    <a:gd name="T8" fmla="*/ 516 w 439"/>
                    <a:gd name="T9" fmla="*/ 235104 h 6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39"/>
                    <a:gd name="T16" fmla="*/ 0 h 638"/>
                    <a:gd name="T17" fmla="*/ 439 w 439"/>
                    <a:gd name="T18" fmla="*/ 638 h 6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39" h="638">
                      <a:moveTo>
                        <a:pt x="289" y="637"/>
                      </a:moveTo>
                      <a:lnTo>
                        <a:pt x="438" y="441"/>
                      </a:lnTo>
                      <a:lnTo>
                        <a:pt x="79" y="0"/>
                      </a:lnTo>
                      <a:lnTo>
                        <a:pt x="0" y="96"/>
                      </a:lnTo>
                      <a:lnTo>
                        <a:pt x="289" y="637"/>
                      </a:lnTo>
                    </a:path>
                  </a:pathLst>
                </a:custGeom>
                <a:solidFill>
                  <a:srgbClr val="FFBA7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</p:grpSp>
          <p:grpSp>
            <p:nvGrpSpPr>
              <p:cNvPr id="178202" name="Group 31"/>
              <p:cNvGrpSpPr>
                <a:grpSpLocks/>
              </p:cNvGrpSpPr>
              <p:nvPr/>
            </p:nvGrpSpPr>
            <p:grpSpPr bwMode="auto">
              <a:xfrm>
                <a:off x="1284" y="653"/>
                <a:ext cx="653" cy="616"/>
                <a:chOff x="1284" y="653"/>
                <a:chExt cx="653" cy="616"/>
              </a:xfrm>
            </p:grpSpPr>
            <p:sp>
              <p:nvSpPr>
                <p:cNvPr id="178203" name="Freeform 32"/>
                <p:cNvSpPr>
                  <a:spLocks/>
                </p:cNvSpPr>
                <p:nvPr/>
              </p:nvSpPr>
              <p:spPr bwMode="gray">
                <a:xfrm>
                  <a:off x="1284" y="653"/>
                  <a:ext cx="598" cy="616"/>
                </a:xfrm>
                <a:custGeom>
                  <a:avLst/>
                  <a:gdLst>
                    <a:gd name="T0" fmla="*/ 0 w 587"/>
                    <a:gd name="T1" fmla="*/ 194914 h 537"/>
                    <a:gd name="T2" fmla="*/ 1298 w 587"/>
                    <a:gd name="T3" fmla="*/ 196133 h 537"/>
                    <a:gd name="T4" fmla="*/ 628 w 587"/>
                    <a:gd name="T5" fmla="*/ 0 h 537"/>
                    <a:gd name="T6" fmla="*/ 0 w 587"/>
                    <a:gd name="T7" fmla="*/ 194914 h 53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587"/>
                    <a:gd name="T13" fmla="*/ 0 h 537"/>
                    <a:gd name="T14" fmla="*/ 587 w 587"/>
                    <a:gd name="T15" fmla="*/ 537 h 53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587" h="537">
                      <a:moveTo>
                        <a:pt x="0" y="533"/>
                      </a:moveTo>
                      <a:lnTo>
                        <a:pt x="586" y="536"/>
                      </a:lnTo>
                      <a:lnTo>
                        <a:pt x="283" y="0"/>
                      </a:lnTo>
                      <a:lnTo>
                        <a:pt x="0" y="533"/>
                      </a:lnTo>
                    </a:path>
                  </a:pathLst>
                </a:custGeom>
                <a:solidFill>
                  <a:srgbClr val="F7785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rnd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  <p:sp>
              <p:nvSpPr>
                <p:cNvPr id="178204" name="Freeform 33"/>
                <p:cNvSpPr>
                  <a:spLocks/>
                </p:cNvSpPr>
                <p:nvPr/>
              </p:nvSpPr>
              <p:spPr bwMode="gray">
                <a:xfrm>
                  <a:off x="1568" y="653"/>
                  <a:ext cx="369" cy="613"/>
                </a:xfrm>
                <a:custGeom>
                  <a:avLst/>
                  <a:gdLst>
                    <a:gd name="T0" fmla="*/ 531 w 364"/>
                    <a:gd name="T1" fmla="*/ 185852 h 535"/>
                    <a:gd name="T2" fmla="*/ 651 w 364"/>
                    <a:gd name="T3" fmla="*/ 154898 h 535"/>
                    <a:gd name="T4" fmla="*/ 0 w 364"/>
                    <a:gd name="T5" fmla="*/ 0 h 535"/>
                    <a:gd name="T6" fmla="*/ 531 w 364"/>
                    <a:gd name="T7" fmla="*/ 185852 h 53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64"/>
                    <a:gd name="T13" fmla="*/ 0 h 535"/>
                    <a:gd name="T14" fmla="*/ 364 w 364"/>
                    <a:gd name="T15" fmla="*/ 535 h 53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64" h="535">
                      <a:moveTo>
                        <a:pt x="296" y="534"/>
                      </a:moveTo>
                      <a:lnTo>
                        <a:pt x="363" y="445"/>
                      </a:lnTo>
                      <a:lnTo>
                        <a:pt x="0" y="0"/>
                      </a:lnTo>
                      <a:lnTo>
                        <a:pt x="296" y="534"/>
                      </a:lnTo>
                    </a:path>
                  </a:pathLst>
                </a:custGeom>
                <a:solidFill>
                  <a:srgbClr val="F7785F"/>
                </a:solidFill>
                <a:ln w="3175" cap="rnd">
                  <a:solidFill>
                    <a:schemeClr val="bg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ru-RU" sz="2000" b="1" smtClean="0">
                    <a:solidFill>
                      <a:srgbClr val="31B6FD"/>
                    </a:solidFill>
                    <a:latin typeface="Lucida Sans Unicode" pitchFamily="34" charset="0"/>
                    <a:ea typeface="굴림" pitchFamily="34" charset="-127"/>
                  </a:endParaRPr>
                </a:p>
              </p:txBody>
            </p:sp>
          </p:grpSp>
        </p:grpSp>
        <p:sp>
          <p:nvSpPr>
            <p:cNvPr id="19" name="Text Box 34"/>
            <p:cNvSpPr txBox="1">
              <a:spLocks noChangeArrowheads="1"/>
            </p:cNvSpPr>
            <p:nvPr/>
          </p:nvSpPr>
          <p:spPr bwMode="auto">
            <a:xfrm>
              <a:off x="1406482" y="3047777"/>
              <a:ext cx="2509608" cy="60939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square">
              <a:spAutoFit/>
            </a:bodyPr>
            <a:lstStyle/>
            <a:p>
              <a:pPr algn="ctr" eaLnBrk="0" fontAlgn="base" latinLnBrk="1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4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Мемлекеттік</a:t>
              </a:r>
              <a:r>
                <a:rPr kumimoji="1" lang="ru-RU" altLang="ko-KR" sz="1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 </a:t>
              </a:r>
            </a:p>
            <a:p>
              <a:pPr algn="ctr" eaLnBrk="0" fontAlgn="base" latinLnBrk="1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4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білім</a:t>
              </a:r>
              <a:r>
                <a:rPr kumimoji="1" lang="ru-RU" altLang="ko-KR" sz="1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 беру </a:t>
              </a:r>
            </a:p>
            <a:p>
              <a:pPr algn="ctr" eaLnBrk="0" fontAlgn="base" latinLnBrk="1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4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тапсырысы</a:t>
              </a:r>
              <a:r>
                <a:rPr kumimoji="1" lang="ru-RU" altLang="ko-KR" sz="1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 </a:t>
              </a:r>
              <a:endParaRPr kumimoji="1" lang="en-US" altLang="ko-KR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ea typeface="Gulim" pitchFamily="34" charset="-127"/>
              </a:endParaRPr>
            </a:p>
          </p:txBody>
        </p:sp>
        <p:sp>
          <p:nvSpPr>
            <p:cNvPr id="20" name="Text Box 35"/>
            <p:cNvSpPr txBox="1">
              <a:spLocks noChangeArrowheads="1"/>
            </p:cNvSpPr>
            <p:nvPr/>
          </p:nvSpPr>
          <p:spPr bwMode="auto">
            <a:xfrm>
              <a:off x="1940123" y="2284189"/>
              <a:ext cx="1233488" cy="44781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 algn="ctr" eaLnBrk="0" fontAlgn="base" latinLnBrk="1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4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Ауыл</a:t>
              </a:r>
              <a:r>
                <a:rPr kumimoji="1" lang="ru-RU" altLang="ko-KR" sz="1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 </a:t>
              </a:r>
              <a:r>
                <a:rPr kumimoji="1" lang="ru-RU" altLang="ko-KR" sz="14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квотасы</a:t>
              </a:r>
              <a:endParaRPr kumimoji="1" lang="en-US" altLang="ko-KR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ea typeface="Gulim" pitchFamily="34" charset="-127"/>
              </a:endParaRPr>
            </a:p>
          </p:txBody>
        </p:sp>
        <p:sp>
          <p:nvSpPr>
            <p:cNvPr id="21" name="Rectangle 36"/>
            <p:cNvSpPr>
              <a:spLocks noChangeArrowheads="1"/>
            </p:cNvSpPr>
            <p:nvPr/>
          </p:nvSpPr>
          <p:spPr bwMode="auto">
            <a:xfrm>
              <a:off x="1098099" y="4901360"/>
              <a:ext cx="2974475" cy="5270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dist="17961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 eaLnBrk="0" fontAlgn="base" latinLnBrk="1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4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Жоғары</a:t>
              </a:r>
              <a:r>
                <a:rPr kumimoji="1" lang="ru-RU" altLang="ko-KR" sz="1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 </a:t>
              </a:r>
              <a:r>
                <a:rPr kumimoji="1" lang="ru-RU" altLang="ko-KR" sz="14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және</a:t>
              </a:r>
              <a:r>
                <a:rPr kumimoji="1" lang="ru-RU" altLang="ko-KR" sz="1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 </a:t>
              </a:r>
              <a:r>
                <a:rPr kumimoji="1" lang="ru-RU" altLang="ko-KR" sz="14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жоғары</a:t>
              </a:r>
              <a:r>
                <a:rPr kumimoji="1" lang="ru-RU" altLang="ko-KR" sz="1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 </a:t>
              </a:r>
            </a:p>
            <a:p>
              <a:pPr algn="ctr" eaLnBrk="0" fontAlgn="base" latinLnBrk="1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4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оқу</a:t>
              </a:r>
              <a:r>
                <a:rPr kumimoji="1" lang="ru-RU" altLang="ko-KR" sz="1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 </a:t>
              </a:r>
              <a:r>
                <a:rPr kumimoji="1" lang="ru-RU" altLang="ko-KR" sz="14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орнынан</a:t>
              </a:r>
              <a:r>
                <a:rPr kumimoji="1" lang="ru-RU" altLang="ko-KR" sz="1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 </a:t>
              </a:r>
              <a:r>
                <a:rPr kumimoji="1" lang="ru-RU" altLang="ko-KR" sz="14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кейінгі</a:t>
              </a:r>
              <a:r>
                <a:rPr kumimoji="1" lang="ru-RU" altLang="ko-KR" sz="1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 </a:t>
              </a:r>
              <a:r>
                <a:rPr kumimoji="1" lang="ru-RU" altLang="ko-KR" sz="14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білім</a:t>
              </a:r>
              <a:r>
                <a:rPr kumimoji="1" lang="ru-RU" altLang="ko-KR" sz="1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 беру </a:t>
              </a:r>
            </a:p>
            <a:p>
              <a:pPr algn="ctr" eaLnBrk="0" fontAlgn="base" latinLnBrk="1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(</a:t>
              </a:r>
              <a:r>
                <a:rPr kumimoji="1" lang="ru-RU" altLang="ko-KR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Gulim" pitchFamily="34" charset="-127"/>
                </a:rPr>
                <a:t>магистратура, резидентура)</a:t>
              </a:r>
              <a:endParaRPr kumimoji="1" lang="en-US" altLang="ko-KR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ea typeface="Gulim" pitchFamily="34" charset="-127"/>
              </a:endParaRPr>
            </a:p>
          </p:txBody>
        </p:sp>
        <p:sp>
          <p:nvSpPr>
            <p:cNvPr id="140310" name="Rectangle 37"/>
            <p:cNvSpPr>
              <a:spLocks noChangeArrowheads="1"/>
            </p:cNvSpPr>
            <p:nvPr/>
          </p:nvSpPr>
          <p:spPr bwMode="auto">
            <a:xfrm>
              <a:off x="1492987" y="4024089"/>
              <a:ext cx="2257283" cy="287338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fontAlgn="base" latinLnBrk="1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굴림" pitchFamily="34" charset="-127"/>
                </a:rPr>
                <a:t>Философия </a:t>
              </a:r>
              <a:r>
                <a:rPr kumimoji="1" lang="ru-RU" altLang="ko-KR" sz="1600" b="1" dirty="0" err="1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굴림" pitchFamily="34" charset="-127"/>
                </a:rPr>
                <a:t>докторлары</a:t>
              </a: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굴림" pitchFamily="34" charset="-127"/>
                </a:rPr>
                <a:t> </a:t>
              </a:r>
            </a:p>
            <a:p>
              <a:pPr algn="ctr" eaLnBrk="0" fontAlgn="base" latinLnBrk="1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ru-RU" altLang="ko-KR" sz="16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굴림" pitchFamily="34" charset="-127"/>
                </a:rPr>
                <a:t>(</a:t>
              </a:r>
              <a:r>
                <a:rPr kumimoji="1" lang="en-US" altLang="ko-KR" sz="16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Sans Unicode" pitchFamily="34" charset="0"/>
                  <a:ea typeface="굴림" pitchFamily="34" charset="-127"/>
                </a:rPr>
                <a:t>PhD)</a:t>
              </a:r>
            </a:p>
          </p:txBody>
        </p:sp>
      </p:grpSp>
      <p:sp>
        <p:nvSpPr>
          <p:cNvPr id="178180" name="TextBox 41"/>
          <p:cNvSpPr txBox="1">
            <a:spLocks noChangeArrowheads="1"/>
          </p:cNvSpPr>
          <p:nvPr/>
        </p:nvSpPr>
        <p:spPr bwMode="auto">
          <a:xfrm>
            <a:off x="2206625" y="1412875"/>
            <a:ext cx="59658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err="1" smtClean="0">
                <a:solidFill>
                  <a:srgbClr val="0070C0"/>
                </a:solidFill>
                <a:latin typeface="Book Antiqua" pitchFamily="18" charset="0"/>
              </a:rPr>
              <a:t>Мына</a:t>
            </a:r>
            <a:r>
              <a:rPr lang="ru-RU" sz="16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  <a:latin typeface="Book Antiqua" pitchFamily="18" charset="0"/>
              </a:rPr>
              <a:t>азаматтарға</a:t>
            </a:r>
            <a:r>
              <a:rPr lang="ru-RU" sz="16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  <a:latin typeface="Book Antiqua" pitchFamily="18" charset="0"/>
              </a:rPr>
              <a:t>үшжылдық</a:t>
            </a:r>
            <a:r>
              <a:rPr lang="ru-RU" sz="16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  <a:latin typeface="Book Antiqua" pitchFamily="18" charset="0"/>
              </a:rPr>
              <a:t>жұмыспен</a:t>
            </a:r>
            <a:r>
              <a:rPr lang="ru-RU" sz="16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  <a:latin typeface="Book Antiqua" pitchFamily="18" charset="0"/>
              </a:rPr>
              <a:t>өтеу</a:t>
            </a:r>
            <a:r>
              <a:rPr lang="ru-RU" sz="16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  <a:latin typeface="Book Antiqua" pitchFamily="18" charset="0"/>
              </a:rPr>
              <a:t>міндеті</a:t>
            </a:r>
            <a:r>
              <a:rPr lang="ru-RU" sz="16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1600" dirty="0" err="1" smtClean="0">
                <a:solidFill>
                  <a:srgbClr val="0070C0"/>
                </a:solidFill>
                <a:latin typeface="Book Antiqua" pitchFamily="18" charset="0"/>
              </a:rPr>
              <a:t>жүктелген</a:t>
            </a:r>
            <a:r>
              <a:rPr lang="ru-RU" sz="1600" dirty="0" smtClean="0">
                <a:solidFill>
                  <a:srgbClr val="0070C0"/>
                </a:solidFill>
                <a:latin typeface="Book Antiqua" pitchFamily="18" charset="0"/>
              </a:rPr>
              <a:t>: </a:t>
            </a:r>
          </a:p>
        </p:txBody>
      </p:sp>
      <p:sp>
        <p:nvSpPr>
          <p:cNvPr id="42" name="Подзаголовок 2"/>
          <p:cNvSpPr txBox="1">
            <a:spLocks/>
          </p:cNvSpPr>
          <p:nvPr/>
        </p:nvSpPr>
        <p:spPr>
          <a:xfrm>
            <a:off x="1353344" y="6165304"/>
            <a:ext cx="6400800" cy="56768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ЖОО-</a:t>
            </a:r>
            <a:r>
              <a:rPr lang="ru-RU" b="1" dirty="0" err="1" smtClean="0">
                <a:solidFill>
                  <a:srgbClr val="C00000"/>
                </a:solidFill>
              </a:rPr>
              <a:t>ны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бітіргеннен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кейін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2 </a:t>
            </a:r>
            <a:r>
              <a:rPr lang="ru-RU" b="1" dirty="0" err="1" smtClean="0">
                <a:solidFill>
                  <a:srgbClr val="C00000"/>
                </a:solidFill>
              </a:rPr>
              <a:t>жыл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525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140439"/>
            <a:ext cx="8784975" cy="1200329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defPPr>
              <a:defRPr lang="ru-RU"/>
            </a:defPPr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2060"/>
                </a:solidFill>
                <a:latin typeface="Book Antiqua" pitchFamily="18" charset="0"/>
                <a:ea typeface="굴림" pitchFamily="34" charset="-127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Lucida Sans Unicode" pitchFamily="34" charset="0"/>
                <a:ea typeface="굴림" pitchFamily="34" charset="-127"/>
              </a:defRPr>
            </a:lvl9pPr>
          </a:lstStyle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КВОТА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ШЕГІНДЕ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ОҚУҒА ТҮСКЕН 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АУЫЛ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ЖАСТАРЫ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ҚАТАРЫНАН ШЫҚҚАН 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ҚР АЗАМАТТАРЫ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544" y="1457489"/>
            <a:ext cx="84249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 smtClean="0">
                <a:solidFill>
                  <a:srgbClr val="FF0000"/>
                </a:solidFill>
                <a:latin typeface="Book Antiqua" pitchFamily="18" charset="0"/>
              </a:rPr>
              <a:t>Ауыл</a:t>
            </a:r>
            <a:r>
              <a:rPr lang="ru-RU" sz="2000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Book Antiqua" pitchFamily="18" charset="0"/>
              </a:rPr>
              <a:t>квотасы</a:t>
            </a:r>
            <a:r>
              <a:rPr lang="ru-RU" sz="2000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шегінде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оқуға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түсіп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,  </a:t>
            </a:r>
            <a:r>
              <a:rPr lang="ru-RU" sz="2000" i="1" dirty="0" err="1">
                <a:solidFill>
                  <a:srgbClr val="002060"/>
                </a:solidFill>
                <a:latin typeface="Book Antiqua" pitchFamily="18" charset="0"/>
              </a:rPr>
              <a:t>педагогикалық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, </a:t>
            </a:r>
            <a:r>
              <a:rPr lang="ru-RU" sz="2000" i="1" dirty="0" err="1">
                <a:solidFill>
                  <a:srgbClr val="002060"/>
                </a:solidFill>
                <a:latin typeface="Book Antiqua" pitchFamily="18" charset="0"/>
              </a:rPr>
              <a:t>техникалық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Book Antiqua" pitchFamily="18" charset="0"/>
              </a:rPr>
              <a:t>және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Book Antiqua" pitchFamily="18" charset="0"/>
              </a:rPr>
              <a:t>ауыл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Book Antiqua" pitchFamily="18" charset="0"/>
              </a:rPr>
              <a:t>шаруашылығы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Book Antiqua" pitchFamily="18" charset="0"/>
              </a:rPr>
              <a:t>мамандықтары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 (</a:t>
            </a:r>
            <a:r>
              <a:rPr lang="ru-RU" sz="2000" i="1" dirty="0" err="1">
                <a:solidFill>
                  <a:srgbClr val="002060"/>
                </a:solidFill>
                <a:latin typeface="Book Antiqua" pitchFamily="18" charset="0"/>
              </a:rPr>
              <a:t>бакалавриат</a:t>
            </a:r>
            <a:r>
              <a:rPr lang="ru-RU" sz="2000" i="1" dirty="0">
                <a:solidFill>
                  <a:srgbClr val="002060"/>
                </a:solidFill>
                <a:latin typeface="Book Antiqua" pitchFamily="18" charset="0"/>
              </a:rPr>
              <a:t>)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бойынша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оқыған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FF0000"/>
                </a:solidFill>
                <a:latin typeface="Book Antiqua" pitchFamily="18" charset="0"/>
              </a:rPr>
              <a:t>ауыл</a:t>
            </a:r>
            <a:r>
              <a:rPr lang="ru-RU" sz="2000" dirty="0" smtClean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FF0000"/>
                </a:solidFill>
                <a:latin typeface="Book Antiqua" pitchFamily="18" charset="0"/>
              </a:rPr>
              <a:t>жастары</a:t>
            </a:r>
            <a:r>
              <a:rPr lang="ru-RU" sz="2000" dirty="0">
                <a:solidFill>
                  <a:srgbClr val="FF000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Book Antiqua" pitchFamily="18" charset="0"/>
              </a:rPr>
              <a:t>арасынан</a:t>
            </a:r>
            <a:r>
              <a:rPr lang="ru-RU" sz="20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Book Antiqua" pitchFamily="18" charset="0"/>
              </a:rPr>
              <a:t>шыққан</a:t>
            </a:r>
            <a:r>
              <a:rPr lang="ru-RU" sz="2000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ҚР </a:t>
            </a:r>
            <a:r>
              <a:rPr lang="ru-RU" sz="2000" dirty="0" err="1" smtClean="0">
                <a:solidFill>
                  <a:srgbClr val="002060"/>
                </a:solidFill>
                <a:latin typeface="Book Antiqua" pitchFamily="18" charset="0"/>
              </a:rPr>
              <a:t>азаматтары</a:t>
            </a:r>
            <a:endParaRPr lang="ru-RU" sz="2000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algn="ctr"/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</a:rPr>
              <a:t>«</a:t>
            </a:r>
            <a:r>
              <a:rPr lang="ru-RU" sz="2000" b="1" dirty="0" err="1">
                <a:solidFill>
                  <a:srgbClr val="C00000"/>
                </a:solidFill>
              </a:rPr>
              <a:t>Мәңгілік</a:t>
            </a:r>
            <a:r>
              <a:rPr lang="ru-RU" sz="2000" b="1" dirty="0">
                <a:solidFill>
                  <a:srgbClr val="C00000"/>
                </a:solidFill>
              </a:rPr>
              <a:t> ел </a:t>
            </a:r>
            <a:r>
              <a:rPr lang="ru-RU" sz="2000" b="1" dirty="0" err="1">
                <a:solidFill>
                  <a:srgbClr val="C00000"/>
                </a:solidFill>
              </a:rPr>
              <a:t>жастары-индустрияға</a:t>
            </a:r>
            <a:r>
              <a:rPr lang="ru-RU" sz="2000" b="1" dirty="0">
                <a:solidFill>
                  <a:srgbClr val="C00000"/>
                </a:solidFill>
              </a:rPr>
              <a:t>!» - «Серпін-2050»</a:t>
            </a:r>
            <a:endParaRPr lang="ru-RU" sz="2000" dirty="0" smtClean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5126" y="3430741"/>
            <a:ext cx="7993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solidFill>
                  <a:srgbClr val="0070C0"/>
                </a:solidFill>
                <a:latin typeface="Book Antiqua" pitchFamily="18" charset="0"/>
              </a:rPr>
              <a:t>Педагогикалық</a:t>
            </a:r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b="1" dirty="0" err="1" smtClean="0">
                <a:solidFill>
                  <a:srgbClr val="0070C0"/>
                </a:solidFill>
                <a:latin typeface="Book Antiqua" pitchFamily="18" charset="0"/>
              </a:rPr>
              <a:t>мамандықтары</a:t>
            </a:r>
            <a:endParaRPr lang="ru-RU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87006" y="2823319"/>
            <a:ext cx="56348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Book Antiqua" pitchFamily="18" charset="0"/>
              </a:rPr>
              <a:t>ҚАЙДА ЖҰМЫСТЫ ӨТЕУ КЕРЕК? </a:t>
            </a:r>
          </a:p>
        </p:txBody>
      </p:sp>
      <p:sp>
        <p:nvSpPr>
          <p:cNvPr id="12" name="Стрелка вниз 11"/>
          <p:cNvSpPr/>
          <p:nvPr/>
        </p:nvSpPr>
        <p:spPr>
          <a:xfrm>
            <a:off x="3923928" y="4221088"/>
            <a:ext cx="1161007" cy="1008112"/>
          </a:xfrm>
          <a:prstGeom prst="downArrow">
            <a:avLst>
              <a:gd name="adj1" fmla="val 50000"/>
              <a:gd name="adj2" fmla="val 54810"/>
            </a:avLst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33000">
                <a:schemeClr val="tx2">
                  <a:lumMod val="60000"/>
                  <a:lumOff val="40000"/>
                </a:schemeClr>
              </a:gs>
              <a:gs pos="75000">
                <a:schemeClr val="tx2">
                  <a:lumMod val="40000"/>
                  <a:lumOff val="60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  <a:latin typeface="Book Antiqu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16727" y="5477162"/>
            <a:ext cx="6912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Book Antiqua" pitchFamily="18" charset="0"/>
              </a:rPr>
              <a:t>ОҚЫҒАН ЖЕРІ БОЙЫНША ӨҢІРДЕ</a:t>
            </a:r>
          </a:p>
          <a:p>
            <a:pPr algn="ctr"/>
            <a:r>
              <a:rPr lang="ru-RU" sz="2000" b="1" dirty="0" err="1">
                <a:solidFill>
                  <a:srgbClr val="C00000"/>
                </a:solidFill>
                <a:latin typeface="Book Antiqua" pitchFamily="18" charset="0"/>
              </a:rPr>
              <a:t>н</a:t>
            </a:r>
            <a:r>
              <a:rPr lang="ru-RU" sz="2000" b="1" dirty="0" err="1" smtClean="0">
                <a:solidFill>
                  <a:srgbClr val="C00000"/>
                </a:solidFill>
                <a:latin typeface="Book Antiqua" pitchFamily="18" charset="0"/>
              </a:rPr>
              <a:t>емесе</a:t>
            </a:r>
            <a:r>
              <a:rPr lang="ru-RU" sz="2000" b="1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Book Antiqua" pitchFamily="18" charset="0"/>
              </a:rPr>
              <a:t>Заңмен</a:t>
            </a:r>
            <a:r>
              <a:rPr lang="ru-RU" sz="2000" b="1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Book Antiqua" pitchFamily="18" charset="0"/>
              </a:rPr>
              <a:t>белгіленген</a:t>
            </a:r>
            <a:r>
              <a:rPr lang="ru-RU" sz="2000" b="1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Book Antiqua" pitchFamily="18" charset="0"/>
              </a:rPr>
              <a:t>өңірлерде</a:t>
            </a:r>
            <a:endParaRPr lang="ru-RU" sz="2000" b="1" dirty="0" smtClean="0">
              <a:solidFill>
                <a:srgbClr val="C00000"/>
              </a:solidFill>
              <a:latin typeface="Book Antiqua" pitchFamily="18" charset="0"/>
            </a:endParaRPr>
          </a:p>
          <a:p>
            <a:pPr algn="ctr"/>
            <a:r>
              <a:rPr lang="ru-RU" sz="2000" b="1" dirty="0" err="1">
                <a:solidFill>
                  <a:srgbClr val="C00000"/>
                </a:solidFill>
                <a:latin typeface="Book Antiqua" pitchFamily="18" charset="0"/>
              </a:rPr>
              <a:t>к</a:t>
            </a:r>
            <a:r>
              <a:rPr lang="ru-RU" sz="2000" b="1" dirty="0" err="1" smtClean="0">
                <a:solidFill>
                  <a:srgbClr val="C00000"/>
                </a:solidFill>
                <a:latin typeface="Book Antiqua" pitchFamily="18" charset="0"/>
              </a:rPr>
              <a:t>ез</a:t>
            </a:r>
            <a:r>
              <a:rPr lang="ru-RU" sz="2000" b="1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Book Antiqua" pitchFamily="18" charset="0"/>
              </a:rPr>
              <a:t>келген</a:t>
            </a:r>
            <a:r>
              <a:rPr lang="ru-RU" sz="2000" b="1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Book Antiqua" pitchFamily="18" charset="0"/>
              </a:rPr>
              <a:t>ұйымдарда</a:t>
            </a:r>
            <a:r>
              <a:rPr lang="ru-RU" sz="2000" b="1" dirty="0" smtClean="0">
                <a:solidFill>
                  <a:srgbClr val="C00000"/>
                </a:solidFill>
                <a:latin typeface="Book Antiqua" pitchFamily="18" charset="0"/>
              </a:rPr>
              <a:t>  </a:t>
            </a:r>
            <a:endParaRPr lang="ru-RU" sz="2000" b="1" dirty="0">
              <a:solidFill>
                <a:srgbClr val="C0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57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4567" y="332656"/>
            <a:ext cx="8229600" cy="2088232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Book Antiqua" panose="02040602050305030304" pitchFamily="18" charset="0"/>
              </a:rPr>
              <a:t>«</a:t>
            </a:r>
            <a:r>
              <a:rPr lang="ru-RU" sz="2400" b="1" dirty="0" err="1">
                <a:solidFill>
                  <a:srgbClr val="FF0000"/>
                </a:solidFill>
                <a:latin typeface="Book Antiqua" panose="02040602050305030304" pitchFamily="18" charset="0"/>
              </a:rPr>
              <a:t>Мәңгілік</a:t>
            </a:r>
            <a:r>
              <a:rPr lang="ru-RU" sz="2400" b="1" dirty="0">
                <a:solidFill>
                  <a:srgbClr val="FF0000"/>
                </a:solidFill>
                <a:latin typeface="Book Antiqua" panose="02040602050305030304" pitchFamily="18" charset="0"/>
              </a:rPr>
              <a:t> ел </a:t>
            </a:r>
            <a:r>
              <a:rPr lang="ru-RU" sz="2400" b="1" dirty="0" err="1">
                <a:solidFill>
                  <a:srgbClr val="FF0000"/>
                </a:solidFill>
                <a:latin typeface="Book Antiqua" panose="02040602050305030304" pitchFamily="18" charset="0"/>
              </a:rPr>
              <a:t>жастары-индустрияға</a:t>
            </a:r>
            <a:r>
              <a:rPr lang="ru-RU" sz="2400" b="1" dirty="0">
                <a:solidFill>
                  <a:srgbClr val="FF0000"/>
                </a:solidFill>
                <a:latin typeface="Book Antiqua" panose="02040602050305030304" pitchFamily="18" charset="0"/>
              </a:rPr>
              <a:t>!» - «Серпін-2050» </a:t>
            </a:r>
            <a:r>
              <a:rPr lang="ru-RU" sz="2400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әлеуметтік</a:t>
            </a:r>
            <a:r>
              <a:rPr lang="ru-RU" sz="2400" b="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жобасы</a:t>
            </a:r>
            <a:r>
              <a:rPr lang="ru-RU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бойынша</a:t>
            </a:r>
            <a:r>
              <a:rPr lang="ru-RU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бітірген</a:t>
            </a:r>
            <a:r>
              <a:rPr lang="ru-RU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түлектер</a:t>
            </a:r>
            <a:r>
              <a:rPr lang="ru-RU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ЖОО-</a:t>
            </a:r>
            <a:r>
              <a:rPr lang="ru-RU" sz="24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ны</a:t>
            </a:r>
            <a:r>
              <a:rPr lang="ru-RU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бітіргеннен</a:t>
            </a:r>
            <a:r>
              <a:rPr lang="ru-RU" sz="2400" b="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Book Antiqua" panose="02040602050305030304" pitchFamily="18" charset="0"/>
              </a:rPr>
              <a:t>кейін</a:t>
            </a:r>
            <a:r>
              <a:rPr lang="ru-RU" sz="2400" b="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2 </a:t>
            </a:r>
            <a:r>
              <a:rPr lang="ru-RU" sz="2400" b="1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жыл</a:t>
            </a:r>
            <a:r>
              <a:rPr lang="ru-RU" sz="2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жұмысты</a:t>
            </a:r>
            <a:r>
              <a:rPr lang="ru-RU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келесі</a:t>
            </a:r>
            <a:r>
              <a:rPr lang="ru-RU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</a:br>
            <a:r>
              <a:rPr lang="ru-RU" sz="24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аймақтарда</a:t>
            </a:r>
            <a:r>
              <a:rPr lang="ru-RU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өтеуге</a:t>
            </a:r>
            <a:r>
              <a:rPr lang="ru-RU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болады</a:t>
            </a:r>
            <a:r>
              <a:rPr lang="ru-RU" sz="24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:</a:t>
            </a:r>
            <a:r>
              <a:rPr lang="ru-RU" sz="2800" b="1" dirty="0">
                <a:solidFill>
                  <a:srgbClr val="C00000"/>
                </a:solidFill>
              </a:rPr>
              <a:t/>
            </a:r>
            <a:br>
              <a:rPr lang="ru-RU" sz="2800" b="1" dirty="0">
                <a:solidFill>
                  <a:srgbClr val="C00000"/>
                </a:solidFill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4567" y="206084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1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. </a:t>
            </a:r>
            <a:r>
              <a:rPr lang="ru-RU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Ақмола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облысы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2. 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Абай </a:t>
            </a:r>
            <a:r>
              <a:rPr lang="ru-RU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облысы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3. </a:t>
            </a:r>
            <a:r>
              <a:rPr lang="ru-RU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Қарағанды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 </a:t>
            </a:r>
            <a:r>
              <a:rPr lang="ru-RU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облысы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4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. </a:t>
            </a:r>
            <a:r>
              <a:rPr lang="ru-RU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Қостанай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 </a:t>
            </a:r>
            <a:r>
              <a:rPr lang="ru-RU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облысы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5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. 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Павлодар </a:t>
            </a:r>
            <a:r>
              <a:rPr lang="ru-RU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облысы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6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. </a:t>
            </a:r>
            <a:r>
              <a:rPr lang="ru-RU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Солтүстік-Қазақстан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 </a:t>
            </a:r>
            <a:r>
              <a:rPr lang="ru-RU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облысы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7. </a:t>
            </a:r>
            <a:r>
              <a:rPr lang="ru-RU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Ұлытау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 </a:t>
            </a:r>
            <a:r>
              <a:rPr lang="ru-RU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облысы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8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. </a:t>
            </a:r>
            <a:r>
              <a:rPr lang="ru-RU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Шығыс-Қазақстан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 </a:t>
            </a:r>
            <a:r>
              <a:rPr lang="ru-RU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Book Antiqua" panose="02040602050305030304" pitchFamily="18" charset="0"/>
              </a:rPr>
              <a:t>облысы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kk-KZ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1504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002060"/>
                </a:solidFill>
                <a:latin typeface="Book Antiqua" pitchFamily="18" charset="0"/>
              </a:rPr>
              <a:t>Жұмысқа</a:t>
            </a:r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Book Antiqua" pitchFamily="18" charset="0"/>
              </a:rPr>
              <a:t>бөлу</a:t>
            </a:r>
            <a:endParaRPr lang="ru-RU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Жас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мамандарды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және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философия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докторларын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(</a:t>
            </a:r>
            <a:r>
              <a:rPr lang="en-US" sz="2400" b="1" dirty="0">
                <a:solidFill>
                  <a:srgbClr val="0070C0"/>
                </a:solidFill>
                <a:latin typeface="Book Antiqua" pitchFamily="18" charset="0"/>
              </a:rPr>
              <a:t>PhD)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жұмысқа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жіберу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мақсатында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оларды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дербес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жүзеге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 smtClean="0">
                <a:solidFill>
                  <a:srgbClr val="0070C0"/>
                </a:solidFill>
                <a:latin typeface="Book Antiqua" pitchFamily="18" charset="0"/>
              </a:rPr>
              <a:t>асырылады</a:t>
            </a:r>
            <a:endParaRPr lang="ru-RU" sz="1000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marL="514350" indent="-514350" algn="just" fontAlgn="base">
              <a:buFont typeface="+mj-lt"/>
              <a:buAutoNum type="arabicPeriod" startAt="2"/>
            </a:pP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жөніндегі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комиссиялар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жыл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Book Antiqua" pitchFamily="18" charset="0"/>
              </a:rPr>
              <a:t>сайын</a:t>
            </a:r>
            <a:r>
              <a:rPr lang="ru-RU" sz="2400" b="1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жұмысқа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дербес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үшін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жас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мамандар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мен философия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докторлары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(</a:t>
            </a:r>
            <a:r>
              <a:rPr lang="en-US" sz="2400" dirty="0">
                <a:solidFill>
                  <a:srgbClr val="0070C0"/>
                </a:solidFill>
                <a:latin typeface="Book Antiqua" pitchFamily="18" charset="0"/>
              </a:rPr>
              <a:t>PhD) </a:t>
            </a:r>
            <a:r>
              <a:rPr lang="ru-RU" sz="2400" dirty="0" err="1" smtClean="0">
                <a:solidFill>
                  <a:srgbClr val="0070C0"/>
                </a:solidFill>
                <a:latin typeface="Book Antiqua" pitchFamily="18" charset="0"/>
              </a:rPr>
              <a:t>оқу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Book Antiqua" pitchFamily="18" charset="0"/>
              </a:rPr>
              <a:t>бітіретін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Book Antiqua" pitchFamily="18" charset="0"/>
              </a:rPr>
              <a:t>Қазақстан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Республикасының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тиісті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жоғары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оқу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орындарының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жанынан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Book Antiqua" pitchFamily="18" charset="0"/>
              </a:rPr>
              <a:t>құрылады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.  </a:t>
            </a:r>
          </a:p>
          <a:p>
            <a:pPr marL="514350" indent="-514350" algn="just" fontAlgn="base">
              <a:buFont typeface="+mj-lt"/>
              <a:buAutoNum type="arabicPeriod" startAt="2"/>
            </a:pP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Тиісті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жөніндегі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комиссияға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дәлелді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себепсіз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келмеген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жас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мамандар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және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/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немесе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философия </a:t>
            </a:r>
            <a:r>
              <a:rPr lang="ru-RU" sz="2400" dirty="0" err="1">
                <a:solidFill>
                  <a:srgbClr val="0070C0"/>
                </a:solidFill>
                <a:latin typeface="Book Antiqua" pitchFamily="18" charset="0"/>
              </a:rPr>
              <a:t>докторлары</a:t>
            </a:r>
            <a:r>
              <a:rPr lang="ru-RU" sz="2400" dirty="0">
                <a:solidFill>
                  <a:srgbClr val="0070C0"/>
                </a:solidFill>
                <a:latin typeface="Book Antiqua" pitchFamily="18" charset="0"/>
              </a:rPr>
              <a:t> (</a:t>
            </a:r>
            <a:r>
              <a:rPr lang="en-US" sz="2400" dirty="0">
                <a:solidFill>
                  <a:srgbClr val="0070C0"/>
                </a:solidFill>
                <a:latin typeface="Book Antiqua" pitchFamily="18" charset="0"/>
              </a:rPr>
              <a:t>PhD) </a:t>
            </a:r>
            <a:r>
              <a:rPr lang="ru-RU" sz="2400" b="1" u="sng" dirty="0" err="1">
                <a:solidFill>
                  <a:srgbClr val="0070C0"/>
                </a:solidFill>
                <a:latin typeface="Book Antiqua" pitchFamily="18" charset="0"/>
              </a:rPr>
              <a:t>олардың</a:t>
            </a:r>
            <a:r>
              <a:rPr lang="ru-RU" sz="2400" b="1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u="sng" dirty="0" err="1">
                <a:solidFill>
                  <a:srgbClr val="0070C0"/>
                </a:solidFill>
                <a:latin typeface="Book Antiqua" pitchFamily="18" charset="0"/>
              </a:rPr>
              <a:t>қатысуынсыз</a:t>
            </a:r>
            <a:r>
              <a:rPr lang="ru-RU" sz="2400" b="1" u="sng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400" b="1" u="sng" dirty="0" err="1" smtClean="0">
                <a:solidFill>
                  <a:srgbClr val="0070C0"/>
                </a:solidFill>
                <a:latin typeface="Book Antiqua" pitchFamily="18" charset="0"/>
              </a:rPr>
              <a:t>бөлінеді</a:t>
            </a:r>
            <a:r>
              <a:rPr lang="ru-RU" sz="2400" dirty="0" smtClean="0">
                <a:solidFill>
                  <a:srgbClr val="0070C0"/>
                </a:solidFill>
                <a:latin typeface="Book Antiqu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7669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282154"/>
          </a:xfrm>
        </p:spPr>
        <p:txBody>
          <a:bodyPr>
            <a:normAutofit/>
          </a:bodyPr>
          <a:lstStyle/>
          <a:p>
            <a:r>
              <a:rPr lang="ru-RU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Жас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мамандарды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жұмысқа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бөлу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тәртібі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68152"/>
            <a:ext cx="8640960" cy="530120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Жұмысқа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және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жіберу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мынадай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тәртіппен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жүзеге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асырылады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:  </a:t>
            </a:r>
          </a:p>
          <a:p>
            <a:pPr algn="just"/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ЖОО-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ларда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жас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мамандарды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жұмысқа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дербес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бөлу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жөніндегі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комиссиялар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құрылады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;  </a:t>
            </a:r>
          </a:p>
          <a:p>
            <a:pPr algn="just"/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Жұмысқа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жас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маманның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алдағы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уақытта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жұмысқа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орналасатындығы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және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ол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жұмыс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орнына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келгенге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дейін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жұмыс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орны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сақталатындығы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туралы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жұмыс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берушінің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b="1" dirty="0" err="1" smtClean="0">
                <a:solidFill>
                  <a:srgbClr val="00B0F0"/>
                </a:solidFill>
                <a:latin typeface="Book Antiqua" pitchFamily="18" charset="0"/>
              </a:rPr>
              <a:t>өтінішхаты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негізінде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жүзеге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асырылады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.</a:t>
            </a:r>
            <a:endParaRPr lang="ru-RU" sz="2000" dirty="0" smtClean="0">
              <a:solidFill>
                <a:srgbClr val="0070C0"/>
              </a:solidFill>
              <a:latin typeface="Book Antiqua" pitchFamily="18" charset="0"/>
            </a:endParaRPr>
          </a:p>
          <a:p>
            <a:pPr algn="just"/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Жұмысқа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кезінде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бос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жұмыс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орындары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болмаған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жағдайда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бөлу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жөніндегі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комиссиялар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жас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мамандарды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жұмысты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өтеу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мерзімінде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жұмыссыз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ретінде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есепте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болған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уақытты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есептей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отырып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,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тікелей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тұрғылықты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жеріндегі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халықты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жұмыспен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қамту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орталығына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жұмыс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іздеп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жүрген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адам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ретінде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>
                <a:solidFill>
                  <a:srgbClr val="00B0F0"/>
                </a:solidFill>
                <a:latin typeface="Book Antiqua" pitchFamily="18" charset="0"/>
              </a:rPr>
              <a:t>тіркеуге</a:t>
            </a:r>
            <a:r>
              <a:rPr lang="ru-RU" sz="2000" b="1" dirty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b="1" dirty="0" err="1" smtClean="0">
                <a:solidFill>
                  <a:srgbClr val="00B0F0"/>
                </a:solidFill>
                <a:latin typeface="Book Antiqua" pitchFamily="18" charset="0"/>
              </a:rPr>
              <a:t>тұруға</a:t>
            </a:r>
            <a:r>
              <a:rPr lang="ru-RU" sz="2000" b="1" dirty="0" smtClean="0">
                <a:solidFill>
                  <a:srgbClr val="00B0F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жібереді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.</a:t>
            </a:r>
          </a:p>
          <a:p>
            <a:pPr algn="just"/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Ағымдағы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жылы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оқуын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бітірген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жас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мамандар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1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қыркүйектен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 smtClean="0">
                <a:solidFill>
                  <a:srgbClr val="0070C0"/>
                </a:solidFill>
                <a:latin typeface="Book Antiqua" pitchFamily="18" charset="0"/>
              </a:rPr>
              <a:t>кешікпей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жұмыс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орнына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жолдама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бойынша</a:t>
            </a:r>
            <a:r>
              <a:rPr lang="ru-RU" sz="2000" dirty="0">
                <a:solidFill>
                  <a:srgbClr val="0070C0"/>
                </a:solidFill>
                <a:latin typeface="Book Antiqua" pitchFamily="18" charset="0"/>
              </a:rPr>
              <a:t> </a:t>
            </a:r>
            <a:r>
              <a:rPr lang="ru-RU" sz="2000" dirty="0" err="1">
                <a:solidFill>
                  <a:srgbClr val="0070C0"/>
                </a:solidFill>
                <a:latin typeface="Book Antiqua" pitchFamily="18" charset="0"/>
              </a:rPr>
              <a:t>келеді</a:t>
            </a:r>
            <a:r>
              <a:rPr lang="ru-RU" sz="2000" dirty="0" smtClean="0">
                <a:solidFill>
                  <a:srgbClr val="0070C0"/>
                </a:solidFill>
                <a:latin typeface="Book Antiqu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54203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5529"/>
            <a:ext cx="8229600" cy="707886"/>
          </a:xfrm>
          <a:noFill/>
          <a:ln>
            <a:noFill/>
          </a:ln>
        </p:spPr>
        <p:txBody>
          <a:bodyPr wrap="square" anchor="ctr">
            <a:spAutoFit/>
          </a:bodyPr>
          <a:lstStyle/>
          <a:p>
            <a:pPr eaLnBrk="0" fontAlgn="base" hangingPunct="0">
              <a:spcAft>
                <a:spcPct val="0"/>
              </a:spcAft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굴림" pitchFamily="34" charset="-127"/>
                <a:cs typeface="+mn-cs"/>
              </a:rPr>
              <a:t>БӨЛУ КЕЗІНДЕ ЕҢБЕКПЕН ӨТЕУДІ УАҚЫТША КЕЙІНГЕ ҚАЛДЫРУ ЖӘНЕ ЕҢБЕКПЕН ӨТЕУДЕН БОСАТУ</a:t>
            </a:r>
            <a:endParaRPr lang="ru-R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  <a:ea typeface="굴림" pitchFamily="34" charset="-127"/>
              <a:cs typeface="+mn-cs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322350621"/>
              </p:ext>
            </p:extLst>
          </p:nvPr>
        </p:nvGraphicFramePr>
        <p:xfrm>
          <a:off x="539552" y="1988840"/>
          <a:ext cx="8208912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37512" y="240230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Book Antiqua" pitchFamily="18" charset="0"/>
              </a:rPr>
              <a:t>1</a:t>
            </a:r>
            <a:endParaRPr lang="ru-RU" b="1" dirty="0">
              <a:solidFill>
                <a:srgbClr val="0070C0"/>
              </a:solidFill>
              <a:latin typeface="Book Antiqu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91598" y="362644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Book Antiqua" pitchFamily="18" charset="0"/>
              </a:rPr>
              <a:t>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53678" y="471585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Book Antiqua" pitchFamily="18" charset="0"/>
              </a:rPr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9592" y="580526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Book Antiqua" pitchFamily="18" charset="0"/>
              </a:rPr>
              <a:t>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5536" y="764704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Мерзімдік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әскери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қызметке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түскенде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немесе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шақырылғанда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жас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маманға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жұмысты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өтеу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мерзіміне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қызметті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өтеу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уақытын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қоспастан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қызметті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өтеу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уақытына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жұмысты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өтеу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мерзімі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кейін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Book Antiqua" pitchFamily="18" charset="0"/>
              </a:rPr>
              <a:t>шегеріледі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.</a:t>
            </a:r>
          </a:p>
          <a:p>
            <a:pPr algn="just"/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(2012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жылғы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30 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наурыздағы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ҚР ҮҚ-</a:t>
            </a:r>
            <a:r>
              <a:rPr lang="ru-RU" dirty="0" err="1" smtClean="0">
                <a:solidFill>
                  <a:srgbClr val="002060"/>
                </a:solidFill>
                <a:latin typeface="Book Antiqua" pitchFamily="18" charset="0"/>
              </a:rPr>
              <a:t>ның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</a:rPr>
              <a:t> 17-тармағы) </a:t>
            </a:r>
            <a:endParaRPr lang="ru-RU" dirty="0">
              <a:solidFill>
                <a:srgbClr val="00206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837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err="1">
                <a:solidFill>
                  <a:srgbClr val="002060"/>
                </a:solidFill>
              </a:rPr>
              <a:t>Заңда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және</a:t>
            </a:r>
            <a:r>
              <a:rPr lang="ru-RU" dirty="0">
                <a:solidFill>
                  <a:srgbClr val="002060"/>
                </a:solidFill>
              </a:rPr>
              <a:t> осы </a:t>
            </a:r>
            <a:r>
              <a:rPr lang="ru-RU" dirty="0" err="1">
                <a:solidFill>
                  <a:srgbClr val="002060"/>
                </a:solidFill>
              </a:rPr>
              <a:t>Қағидаларда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көзделген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жағдайларды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қоспағанда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Заңда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көзделген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жұмысты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өтеу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жөніндегі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міндетін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орындамағаны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үшін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жас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маман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және</a:t>
            </a:r>
            <a:r>
              <a:rPr lang="ru-RU" dirty="0">
                <a:solidFill>
                  <a:srgbClr val="002060"/>
                </a:solidFill>
              </a:rPr>
              <a:t> философия (Р</a:t>
            </a:r>
            <a:r>
              <a:rPr lang="en-US" dirty="0" err="1">
                <a:solidFill>
                  <a:srgbClr val="002060"/>
                </a:solidFill>
              </a:rPr>
              <a:t>hD</a:t>
            </a:r>
            <a:r>
              <a:rPr lang="en-US" dirty="0">
                <a:solidFill>
                  <a:srgbClr val="002060"/>
                </a:solidFill>
              </a:rPr>
              <a:t>) </a:t>
            </a:r>
            <a:r>
              <a:rPr lang="ru-RU" dirty="0" err="1">
                <a:solidFill>
                  <a:srgbClr val="002060"/>
                </a:solidFill>
              </a:rPr>
              <a:t>докторы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өздерін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оқытуға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байланысты</a:t>
            </a:r>
            <a:r>
              <a:rPr lang="ru-RU" dirty="0">
                <a:solidFill>
                  <a:srgbClr val="002060"/>
                </a:solidFill>
              </a:rPr>
              <a:t> бюджет </a:t>
            </a:r>
            <a:r>
              <a:rPr lang="ru-RU" dirty="0" err="1">
                <a:solidFill>
                  <a:srgbClr val="002060"/>
                </a:solidFill>
              </a:rPr>
              <a:t>қаражаты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есебінен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жұмсалған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шығыстарды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білім</a:t>
            </a:r>
            <a:r>
              <a:rPr lang="ru-RU" dirty="0">
                <a:solidFill>
                  <a:srgbClr val="002060"/>
                </a:solidFill>
              </a:rPr>
              <a:t> беру </a:t>
            </a:r>
            <a:r>
              <a:rPr lang="ru-RU" dirty="0" err="1">
                <a:solidFill>
                  <a:srgbClr val="002060"/>
                </a:solidFill>
              </a:rPr>
              <a:t>саласындағы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уәкілетті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органның</a:t>
            </a:r>
            <a:r>
              <a:rPr lang="ru-RU" dirty="0">
                <a:solidFill>
                  <a:srgbClr val="002060"/>
                </a:solidFill>
              </a:rPr>
              <a:t> операторы </a:t>
            </a:r>
            <a:r>
              <a:rPr lang="ru-RU" dirty="0" err="1">
                <a:solidFill>
                  <a:srgbClr val="002060"/>
                </a:solidFill>
              </a:rPr>
              <a:t>арқылы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бюджетке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өтейді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4041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208912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800" b="1" dirty="0">
                <a:solidFill>
                  <a:srgbClr val="0070C0"/>
                </a:solidFill>
              </a:rPr>
              <a:t>БАРЛЫҚ ҚАЖЕТТІ АҚПАРАТТЫ </a:t>
            </a:r>
            <a:r>
              <a:rPr lang="kk-KZ" sz="2800" b="1" dirty="0" smtClean="0">
                <a:solidFill>
                  <a:srgbClr val="0070C0"/>
                </a:solidFill>
              </a:rPr>
              <a:t>ППУ-дің </a:t>
            </a:r>
            <a:endParaRPr lang="kk-KZ" sz="2800" b="1" dirty="0">
              <a:solidFill>
                <a:srgbClr val="0070C0"/>
              </a:solidFill>
            </a:endParaRPr>
          </a:p>
          <a:p>
            <a:pPr algn="ctr"/>
            <a:r>
              <a:rPr lang="kk-KZ" sz="2800" b="1" dirty="0" smtClean="0">
                <a:solidFill>
                  <a:srgbClr val="0070C0"/>
                </a:solidFill>
              </a:rPr>
              <a:t>НЕГІЗГІ САЙТТАН </a:t>
            </a:r>
            <a:r>
              <a:rPr lang="kk-KZ" sz="2800" b="1" dirty="0">
                <a:solidFill>
                  <a:srgbClr val="0070C0"/>
                </a:solidFill>
              </a:rPr>
              <a:t>ТАБУҒА </a:t>
            </a:r>
            <a:r>
              <a:rPr lang="kk-KZ" sz="2800" b="1" dirty="0" smtClean="0">
                <a:solidFill>
                  <a:srgbClr val="0070C0"/>
                </a:solidFill>
              </a:rPr>
              <a:t>БОЛАДЫ </a:t>
            </a:r>
            <a:r>
              <a:rPr lang="en-US" sz="2800" dirty="0" smtClean="0">
                <a:hlinkClick r:id="rId2"/>
              </a:rPr>
              <a:t>http</a:t>
            </a:r>
            <a:r>
              <a:rPr lang="en-US" sz="2800" dirty="0">
                <a:hlinkClick r:id="rId2"/>
              </a:rPr>
              <a:t>://pspu.kz/ru/professionalnaya-praktika/</a:t>
            </a:r>
            <a:endParaRPr lang="ru-RU" sz="2800" dirty="0"/>
          </a:p>
          <a:p>
            <a:pPr algn="ctr"/>
            <a:r>
              <a:rPr lang="ru-RU" sz="2800" dirty="0" smtClean="0"/>
              <a:t>         </a:t>
            </a:r>
            <a:r>
              <a:rPr lang="en-US" sz="2800" dirty="0">
                <a:solidFill>
                  <a:srgbClr val="0000CC"/>
                </a:solidFill>
                <a:hlinkClick r:id="rId3"/>
              </a:rPr>
              <a:t>https://ppu.edu.kz/ru/informacziya-po-praktikam-i-trudoustrojstvu</a:t>
            </a:r>
            <a:r>
              <a:rPr lang="en-US" sz="2800" dirty="0" smtClean="0">
                <a:solidFill>
                  <a:srgbClr val="0000CC"/>
                </a:solidFill>
                <a:hlinkClick r:id="rId3"/>
              </a:rPr>
              <a:t>/</a:t>
            </a:r>
            <a:endParaRPr lang="en-US" sz="2800" dirty="0" smtClean="0">
              <a:solidFill>
                <a:srgbClr val="0000CC"/>
              </a:solidFill>
            </a:endParaRPr>
          </a:p>
          <a:p>
            <a:pPr algn="ctr"/>
            <a:endParaRPr lang="kk-KZ" sz="1600" dirty="0">
              <a:solidFill>
                <a:srgbClr val="0000CC"/>
              </a:solidFill>
            </a:endParaRPr>
          </a:p>
          <a:p>
            <a:pPr algn="ctr"/>
            <a:r>
              <a:rPr lang="kk-KZ" sz="2800" b="1" dirty="0" smtClean="0">
                <a:solidFill>
                  <a:srgbClr val="FF0000"/>
                </a:solidFill>
              </a:rPr>
              <a:t>Оқу—Практика</a:t>
            </a:r>
            <a:r>
              <a:rPr lang="en-US" sz="2800" b="1" dirty="0" smtClean="0">
                <a:solidFill>
                  <a:srgbClr val="FF0000"/>
                </a:solidFill>
              </a:rPr>
              <a:t>-</a:t>
            </a:r>
            <a:r>
              <a:rPr lang="ru-RU" sz="2800" b="1" dirty="0" smtClean="0">
                <a:solidFill>
                  <a:srgbClr val="FF0000"/>
                </a:solidFill>
              </a:rPr>
              <a:t>Студентке</a:t>
            </a:r>
            <a:endParaRPr lang="kk-KZ" sz="2800" b="1" dirty="0">
              <a:solidFill>
                <a:srgbClr val="FF0000"/>
              </a:solidFill>
            </a:endParaRPr>
          </a:p>
          <a:p>
            <a:pPr algn="ctr"/>
            <a:r>
              <a:rPr lang="kk-KZ" sz="2800" b="1" dirty="0">
                <a:solidFill>
                  <a:srgbClr val="FF0000"/>
                </a:solidFill>
              </a:rPr>
              <a:t>Оқу—Жұмысқа </a:t>
            </a:r>
            <a:r>
              <a:rPr lang="kk-KZ" sz="2800" b="1" dirty="0" smtClean="0">
                <a:solidFill>
                  <a:srgbClr val="FF0000"/>
                </a:solidFill>
              </a:rPr>
              <a:t>орналастыру</a:t>
            </a:r>
          </a:p>
          <a:p>
            <a:pPr algn="ctr"/>
            <a:endParaRPr lang="kk-KZ" sz="1600" b="1" dirty="0">
              <a:solidFill>
                <a:srgbClr val="0070C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Байланыс</a:t>
            </a:r>
            <a:r>
              <a:rPr lang="ru-RU" sz="2400" b="1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:</a:t>
            </a:r>
            <a:endParaRPr lang="en-US" sz="2400" b="1" dirty="0">
              <a:solidFill>
                <a:srgbClr val="002060"/>
              </a:solidFill>
              <a:latin typeface="+mj-lt"/>
              <a:cs typeface="Arial" panose="020B0604020202020204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Практика </a:t>
            </a:r>
            <a:r>
              <a:rPr lang="ru-RU" sz="2400" b="1" dirty="0" err="1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және</a:t>
            </a:r>
            <a:r>
              <a:rPr lang="ru-RU" sz="2400" b="1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жұмысқа</a:t>
            </a:r>
            <a:r>
              <a:rPr lang="ru-RU" sz="2400" b="1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орналастыру</a:t>
            </a:r>
            <a:r>
              <a:rPr lang="ru-RU" sz="2400" b="1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, бас </a:t>
            </a:r>
            <a:r>
              <a:rPr lang="ru-RU" sz="2400" b="1" dirty="0" err="1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ғимарат</a:t>
            </a:r>
            <a:r>
              <a:rPr lang="ru-RU" sz="2400" b="1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каб</a:t>
            </a:r>
            <a:r>
              <a:rPr lang="ru-RU" sz="2400" b="1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323, </a:t>
            </a:r>
            <a:r>
              <a:rPr lang="ru-RU" sz="24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тел. </a:t>
            </a:r>
            <a:r>
              <a:rPr lang="ru-RU" sz="2400" b="1" dirty="0" err="1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внт</a:t>
            </a:r>
            <a:r>
              <a:rPr lang="ru-RU" sz="24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. 250, 347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dirty="0" err="1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Электрондық</a:t>
            </a:r>
            <a:r>
              <a:rPr lang="ru-RU" sz="2400" b="1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пошта</a:t>
            </a:r>
            <a:r>
              <a:rPr lang="ru-RU" sz="2400" b="1" dirty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: </a:t>
            </a:r>
            <a:r>
              <a:rPr lang="en-US" sz="2400" b="1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  <a:hlinkClick r:id="rId4"/>
              </a:rPr>
              <a:t>opit.pgpu@mail.ru</a:t>
            </a:r>
            <a:r>
              <a:rPr lang="ru-RU" sz="2400" b="1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, </a:t>
            </a:r>
            <a:r>
              <a:rPr lang="en-US" sz="2400" b="1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  <a:hlinkClick r:id="rId5"/>
              </a:rPr>
              <a:t>dmk.pgpu@mail.ru</a:t>
            </a:r>
            <a:r>
              <a:rPr lang="en-US" sz="2400" b="1" dirty="0" smtClean="0">
                <a:solidFill>
                  <a:srgbClr val="002060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+mj-lt"/>
              <a:cs typeface="Arial" panose="020B0604020202020204" pitchFamily="34" charset="0"/>
            </a:endParaRPr>
          </a:p>
          <a:p>
            <a:pPr algn="ctr"/>
            <a:endParaRPr lang="ru-RU" sz="2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764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</TotalTime>
  <Words>620</Words>
  <Application>Microsoft Office PowerPoint</Application>
  <PresentationFormat>Экран (4:3)</PresentationFormat>
  <Paragraphs>79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23" baseType="lpstr">
      <vt:lpstr>Arial Unicode MS</vt:lpstr>
      <vt:lpstr>微软雅黑</vt:lpstr>
      <vt:lpstr>宋体</vt:lpstr>
      <vt:lpstr>Arial</vt:lpstr>
      <vt:lpstr>Book Antiqua</vt:lpstr>
      <vt:lpstr>Calibri</vt:lpstr>
      <vt:lpstr>굴림</vt:lpstr>
      <vt:lpstr>굴림</vt:lpstr>
      <vt:lpstr>Lucida Sans Unicode</vt:lpstr>
      <vt:lpstr>华文细黑</vt:lpstr>
      <vt:lpstr>Times New Roman</vt:lpstr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«Мәңгілік ел жастары-индустрияға!» - «Серпін-2050» әлеуметтік жобасы бойынша бітірген түлектер ЖОО-ны бітіргеннен кейін 2 жыл жұмысты келесі аймақтарда өтеуге болады : </vt:lpstr>
      <vt:lpstr>Жұмысқа бөлу</vt:lpstr>
      <vt:lpstr>Жас мамандарды жұмысқа бөлу тәртібі</vt:lpstr>
      <vt:lpstr>БӨЛУ КЕЗІНДЕ ЕҢБЕКПЕН ӨТЕУДІ УАҚЫТША КЕЙІНГЕ ҚАЛДЫРУ ЖӘНЕ ЕҢБЕКПЕН ӨТЕУДЕН БОСАТУ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Жанар Саятжановна Тастанбаева</dc:creator>
  <cp:lastModifiedBy>Байтанаева Майра Амангазиевна</cp:lastModifiedBy>
  <cp:revision>96</cp:revision>
  <cp:lastPrinted>2019-03-29T11:40:11Z</cp:lastPrinted>
  <dcterms:created xsi:type="dcterms:W3CDTF">2019-02-25T04:24:15Z</dcterms:created>
  <dcterms:modified xsi:type="dcterms:W3CDTF">2024-04-04T04:53:15Z</dcterms:modified>
</cp:coreProperties>
</file>